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ppt/embeddings/oleObject4.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0"/>
  </p:notesMasterIdLst>
  <p:handoutMasterIdLst>
    <p:handoutMasterId r:id="rId41"/>
  </p:handoutMasterIdLst>
  <p:sldIdLst>
    <p:sldId id="531" r:id="rId2"/>
    <p:sldId id="401" r:id="rId3"/>
    <p:sldId id="529" r:id="rId4"/>
    <p:sldId id="437" r:id="rId5"/>
    <p:sldId id="404" r:id="rId6"/>
    <p:sldId id="402" r:id="rId7"/>
    <p:sldId id="330" r:id="rId8"/>
    <p:sldId id="535" r:id="rId9"/>
    <p:sldId id="530" r:id="rId10"/>
    <p:sldId id="534" r:id="rId11"/>
    <p:sldId id="537" r:id="rId12"/>
    <p:sldId id="536" r:id="rId13"/>
    <p:sldId id="538" r:id="rId14"/>
    <p:sldId id="539" r:id="rId15"/>
    <p:sldId id="540" r:id="rId16"/>
    <p:sldId id="479" r:id="rId17"/>
    <p:sldId id="541" r:id="rId18"/>
    <p:sldId id="542" r:id="rId19"/>
    <p:sldId id="543" r:id="rId20"/>
    <p:sldId id="544" r:id="rId21"/>
    <p:sldId id="545" r:id="rId22"/>
    <p:sldId id="546" r:id="rId23"/>
    <p:sldId id="508" r:id="rId24"/>
    <p:sldId id="524" r:id="rId25"/>
    <p:sldId id="567" r:id="rId26"/>
    <p:sldId id="568" r:id="rId27"/>
    <p:sldId id="516" r:id="rId28"/>
    <p:sldId id="522" r:id="rId29"/>
    <p:sldId id="555" r:id="rId30"/>
    <p:sldId id="550" r:id="rId31"/>
    <p:sldId id="551" r:id="rId32"/>
    <p:sldId id="564" r:id="rId33"/>
    <p:sldId id="565" r:id="rId34"/>
    <p:sldId id="558" r:id="rId35"/>
    <p:sldId id="559" r:id="rId36"/>
    <p:sldId id="566" r:id="rId37"/>
    <p:sldId id="570" r:id="rId38"/>
    <p:sldId id="441" r:id="rId39"/>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ferSingleView="1">
    <p:restoredLeft sz="15620"/>
    <p:restoredTop sz="94660"/>
  </p:normalViewPr>
  <p:slideViewPr>
    <p:cSldViewPr>
      <p:cViewPr varScale="1">
        <p:scale>
          <a:sx n="105" d="100"/>
          <a:sy n="105" d="100"/>
        </p:scale>
        <p:origin x="-96"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3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7891" name="Rectangle 3"/>
          <p:cNvSpPr>
            <a:spLocks noGrp="1" noChangeArrowheads="1"/>
          </p:cNvSpPr>
          <p:nvPr>
            <p:ph type="dt" sz="quarter" idx="1"/>
          </p:nvPr>
        </p:nvSpPr>
        <p:spPr bwMode="auto">
          <a:xfrm>
            <a:off x="3886200" y="0"/>
            <a:ext cx="297180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7892" name="Rectangle 4"/>
          <p:cNvSpPr>
            <a:spLocks noGrp="1" noChangeArrowheads="1"/>
          </p:cNvSpPr>
          <p:nvPr>
            <p:ph type="ftr" sz="quarter" idx="2"/>
          </p:nvPr>
        </p:nvSpPr>
        <p:spPr bwMode="auto">
          <a:xfrm>
            <a:off x="0" y="8831263"/>
            <a:ext cx="297180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7893" name="Rectangle 5"/>
          <p:cNvSpPr>
            <a:spLocks noGrp="1" noChangeArrowheads="1"/>
          </p:cNvSpPr>
          <p:nvPr>
            <p:ph type="sldNum" sz="quarter" idx="3"/>
          </p:nvPr>
        </p:nvSpPr>
        <p:spPr bwMode="auto">
          <a:xfrm>
            <a:off x="3886200" y="8831263"/>
            <a:ext cx="297180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5AE109A4-5B3D-4AC5-AE16-176E6833A6D3}" type="slidenum">
              <a:rPr lang="en-GB"/>
              <a:pPr/>
              <a:t>‹#›</a:t>
            </a:fld>
            <a:endParaRPr lang="en-GB"/>
          </a:p>
        </p:txBody>
      </p:sp>
    </p:spTree>
    <p:extLst>
      <p:ext uri="{BB962C8B-B14F-4D97-AF65-F5344CB8AC3E}">
        <p14:creationId xmlns:p14="http://schemas.microsoft.com/office/powerpoint/2010/main" val="3088417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7523" name="Rectangle 3"/>
          <p:cNvSpPr>
            <a:spLocks noGrp="1" noChangeArrowheads="1"/>
          </p:cNvSpPr>
          <p:nvPr>
            <p:ph type="dt" idx="1"/>
          </p:nvPr>
        </p:nvSpPr>
        <p:spPr bwMode="auto">
          <a:xfrm>
            <a:off x="3886200" y="0"/>
            <a:ext cx="297180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75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914400" y="4416425"/>
            <a:ext cx="5029200" cy="4183063"/>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6" name="Rectangle 6"/>
          <p:cNvSpPr>
            <a:spLocks noGrp="1" noChangeArrowheads="1"/>
          </p:cNvSpPr>
          <p:nvPr>
            <p:ph type="ftr" sz="quarter" idx="4"/>
          </p:nvPr>
        </p:nvSpPr>
        <p:spPr bwMode="auto">
          <a:xfrm>
            <a:off x="0" y="8831263"/>
            <a:ext cx="297180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7527" name="Rectangle 7"/>
          <p:cNvSpPr>
            <a:spLocks noGrp="1" noChangeArrowheads="1"/>
          </p:cNvSpPr>
          <p:nvPr>
            <p:ph type="sldNum" sz="quarter" idx="5"/>
          </p:nvPr>
        </p:nvSpPr>
        <p:spPr bwMode="auto">
          <a:xfrm>
            <a:off x="3886200" y="8831263"/>
            <a:ext cx="297180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2AB33510-BD22-4776-BFE7-F3ED70F5F58E}" type="slidenum">
              <a:rPr lang="en-US"/>
              <a:pPr/>
              <a:t>‹#›</a:t>
            </a:fld>
            <a:endParaRPr lang="en-US"/>
          </a:p>
        </p:txBody>
      </p:sp>
    </p:spTree>
    <p:extLst>
      <p:ext uri="{BB962C8B-B14F-4D97-AF65-F5344CB8AC3E}">
        <p14:creationId xmlns:p14="http://schemas.microsoft.com/office/powerpoint/2010/main" val="2375500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4F75F-0E66-4715-B61E-E11BE027C6E8}" type="slidenum">
              <a:rPr lang="en-US"/>
              <a:pPr/>
              <a:t>9</a:t>
            </a:fld>
            <a:endParaRPr lang="en-US"/>
          </a:p>
        </p:txBody>
      </p:sp>
      <p:sp>
        <p:nvSpPr>
          <p:cNvPr id="371714" name="Text Box 1"/>
          <p:cNvSpPr txBox="1">
            <a:spLocks noChangeArrowheads="1"/>
          </p:cNvSpPr>
          <p:nvPr/>
        </p:nvSpPr>
        <p:spPr bwMode="auto">
          <a:xfrm>
            <a:off x="1400175" y="930275"/>
            <a:ext cx="4056063" cy="3187700"/>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57200" eaLnBrk="1" hangingPunct="1"/>
            <a:endParaRPr lang="en-US" sz="1800">
              <a:latin typeface="Calibri" pitchFamily="34" charset="0"/>
              <a:ea typeface="MS PGothic" pitchFamily="34" charset="-128"/>
            </a:endParaRPr>
          </a:p>
        </p:txBody>
      </p:sp>
      <p:sp>
        <p:nvSpPr>
          <p:cNvPr id="371715" name="Text Box 2"/>
          <p:cNvSpPr>
            <a:spLocks noGrp="1" noChangeArrowheads="1"/>
          </p:cNvSpPr>
          <p:nvPr>
            <p:ph type="body"/>
          </p:nvPr>
        </p:nvSpPr>
        <p:spPr bwMode="auto">
          <a:xfrm>
            <a:off x="1046163" y="4425950"/>
            <a:ext cx="4770437" cy="3535363"/>
          </a:xfrm>
          <a:prstGeom prst="rect">
            <a:avLst/>
          </a:prstGeom>
          <a:noFill/>
          <a:ln>
            <a:miter lim="800000"/>
            <a:headEnd/>
            <a:tailEnd/>
          </a:ln>
        </p:spPr>
        <p:txBody>
          <a:bodyPr lIns="0" tIns="0" rIns="0" bIns="0"/>
          <a:lstStyle/>
          <a:p>
            <a:pPr marL="76200" indent="-76200" defTabSz="457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pitchFamily="34" charset="0"/>
              </a:rPr>
              <a:t>The future of medicine. This schematic representation depicts how genomic sequence data (eg, SNP genotypes) might be incorporated into the patient/physician consultation to improve personalized health care. The patient comes to the hospital/clinic and meets with a health-care provider. Following initial consult (1) and informed consent process, blood (or even hair) sample is taken (2), and DNA is extracted (3) and amplified. Rapid genotyping of multiple SNPs is performed using microarray (4). The combination of SNPs of different genes from the same or different chromosomes (5) gives a specific genotype (in relation to the symptoms or diagnosed illness) for the patient. Bioinformatic tools are used to help integrate the structural (6) and functional (7) correlates of the genotype and predict the biological and treatment implications that are specific for that patient. A management plan of action (8) is drawn up by the physician in consultation with the engaged and more-informed patient, with respect to lifestyle options, environmental exposures, therapeutics, preventive treatments, and/or screening options.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CE4173-2AE6-4D90-BC04-CA818B6F6ED1}" type="slidenum">
              <a:rPr lang="en-US"/>
              <a:pPr/>
              <a:t>21</a:t>
            </a:fld>
            <a:endParaRPr lang="en-US"/>
          </a:p>
        </p:txBody>
      </p:sp>
      <p:sp>
        <p:nvSpPr>
          <p:cNvPr id="388098"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anchor="b"/>
          <a:lstStyle/>
          <a:p>
            <a:pPr algn="r"/>
            <a:fld id="{035A7B35-55E1-4E57-A963-5CE970EA91ED}" type="slidenum">
              <a:rPr lang="en-US" sz="1200">
                <a:latin typeface="Times" charset="0"/>
              </a:rPr>
              <a:pPr algn="r"/>
              <a:t>21</a:t>
            </a:fld>
            <a:endParaRPr lang="en-US" sz="1200">
              <a:latin typeface="Times" charset="0"/>
            </a:endParaRPr>
          </a:p>
        </p:txBody>
      </p:sp>
      <p:sp>
        <p:nvSpPr>
          <p:cNvPr id="388099" name="Rectangle 2"/>
          <p:cNvSpPr>
            <a:spLocks noGrp="1" noRot="1" noChangeAspect="1" noChangeArrowheads="1" noTextEdit="1"/>
          </p:cNvSpPr>
          <p:nvPr>
            <p:ph type="sldImg"/>
          </p:nvPr>
        </p:nvSpPr>
        <p:spPr bwMode="auto">
          <a:xfrm>
            <a:off x="1106488" y="696913"/>
            <a:ext cx="4648200" cy="3486150"/>
          </a:xfrm>
          <a:prstGeom prst="rect">
            <a:avLst/>
          </a:prstGeom>
          <a:solidFill>
            <a:srgbClr val="FFFFFF"/>
          </a:solidFill>
          <a:ln>
            <a:solidFill>
              <a:srgbClr val="000000"/>
            </a:solidFill>
            <a:miter lim="800000"/>
            <a:headEnd/>
            <a:tailEnd/>
          </a:ln>
        </p:spPr>
      </p:sp>
      <p:sp>
        <p:nvSpPr>
          <p:cNvPr id="388100"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75DD2-7A4F-4A88-A5D8-8183B6AF799A}" type="slidenum">
              <a:rPr lang="en-US"/>
              <a:pPr/>
              <a:t>29</a:t>
            </a:fld>
            <a:endParaRPr lang="en-US"/>
          </a:p>
        </p:txBody>
      </p:sp>
      <p:sp>
        <p:nvSpPr>
          <p:cNvPr id="400386" name="Rectangle 2"/>
          <p:cNvSpPr>
            <a:spLocks noGrp="1" noRot="1" noChangeAspect="1" noChangeArrowheads="1"/>
          </p:cNvSpPr>
          <p:nvPr>
            <p:ph type="sldImg"/>
          </p:nvPr>
        </p:nvSpPr>
        <p:spPr bwMode="auto">
          <a:xfrm>
            <a:off x="1092200" y="685800"/>
            <a:ext cx="4673600" cy="3505200"/>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914400" y="4419600"/>
            <a:ext cx="5029200" cy="41910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D598D-C863-444E-8CE8-6FA1BF73FA1D}" type="slidenum">
              <a:rPr lang="en-US"/>
              <a:pPr/>
              <a:t>33</a:t>
            </a:fld>
            <a:endParaRPr lang="en-US"/>
          </a:p>
        </p:txBody>
      </p:sp>
      <p:sp>
        <p:nvSpPr>
          <p:cNvPr id="412674" name="Rectangle 2"/>
          <p:cNvSpPr>
            <a:spLocks noGrp="1" noRot="1" noChangeAspect="1" noChangeArrowheads="1"/>
          </p:cNvSpPr>
          <p:nvPr>
            <p:ph type="sldImg"/>
          </p:nvPr>
        </p:nvSpPr>
        <p:spPr bwMode="auto">
          <a:xfrm>
            <a:off x="1092200" y="685800"/>
            <a:ext cx="4673600" cy="3505200"/>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14400" y="4419600"/>
            <a:ext cx="5029200" cy="41910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F1B46-5F85-415D-99FE-CDBE07F75B44}" type="slidenum">
              <a:rPr lang="en-US"/>
              <a:pPr/>
              <a:t>35</a:t>
            </a:fld>
            <a:endParaRPr lang="en-US"/>
          </a:p>
        </p:txBody>
      </p:sp>
      <p:sp>
        <p:nvSpPr>
          <p:cNvPr id="405506" name="Rectangle 2"/>
          <p:cNvSpPr>
            <a:spLocks noGrp="1" noRot="1" noChangeAspect="1" noChangeArrowheads="1"/>
          </p:cNvSpPr>
          <p:nvPr>
            <p:ph type="sldImg"/>
          </p:nvPr>
        </p:nvSpPr>
        <p:spPr bwMode="auto">
          <a:xfrm>
            <a:off x="1092200" y="685800"/>
            <a:ext cx="4673600" cy="35052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419600"/>
            <a:ext cx="5029200" cy="41910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lang="en-IN"/>
          </a:p>
        </p:txBody>
      </p:sp>
      <p:sp>
        <p:nvSpPr>
          <p:cNvPr id="6147"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148"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6149" name="Rectangle 5"/>
          <p:cNvSpPr>
            <a:spLocks noGrp="1" noChangeArrowheads="1"/>
          </p:cNvSpPr>
          <p:nvPr>
            <p:ph type="dt" sz="half" idx="2"/>
          </p:nvPr>
        </p:nvSpPr>
        <p:spPr/>
        <p:txBody>
          <a:bodyPr/>
          <a:lstStyle>
            <a:lvl1pPr>
              <a:defRPr>
                <a:solidFill>
                  <a:srgbClr val="CCECFF"/>
                </a:solidFill>
              </a:defRPr>
            </a:lvl1pPr>
          </a:lstStyle>
          <a:p>
            <a:endParaRPr lang="en-US"/>
          </a:p>
        </p:txBody>
      </p:sp>
      <p:sp>
        <p:nvSpPr>
          <p:cNvPr id="6150" name="Rectangle 6"/>
          <p:cNvSpPr>
            <a:spLocks noGrp="1" noChangeArrowheads="1"/>
          </p:cNvSpPr>
          <p:nvPr>
            <p:ph type="ftr" sz="quarter" idx="3"/>
          </p:nvPr>
        </p:nvSpPr>
        <p:spPr/>
        <p:txBody>
          <a:bodyPr/>
          <a:lstStyle>
            <a:lvl1pPr>
              <a:defRPr>
                <a:solidFill>
                  <a:srgbClr val="CCECFF"/>
                </a:solidFill>
              </a:defRPr>
            </a:lvl1pPr>
          </a:lstStyle>
          <a:p>
            <a:endParaRPr lang="en-US"/>
          </a:p>
        </p:txBody>
      </p:sp>
      <p:sp>
        <p:nvSpPr>
          <p:cNvPr id="6151" name="Rectangle 7"/>
          <p:cNvSpPr>
            <a:spLocks noGrp="1" noChangeArrowheads="1"/>
          </p:cNvSpPr>
          <p:nvPr>
            <p:ph type="sldNum" sz="quarter" idx="4"/>
          </p:nvPr>
        </p:nvSpPr>
        <p:spPr/>
        <p:txBody>
          <a:bodyPr/>
          <a:lstStyle>
            <a:lvl1pPr>
              <a:defRPr>
                <a:solidFill>
                  <a:srgbClr val="CCECFF"/>
                </a:solidFill>
              </a:defRPr>
            </a:lvl1pPr>
          </a:lstStyle>
          <a:p>
            <a:fld id="{6C4F6BFA-317B-4CD4-BA62-9978C6C20A51}" type="slidenum">
              <a:rPr lang="en-US"/>
              <a:pPr/>
              <a:t>‹#›</a:t>
            </a:fld>
            <a:endParaRPr lang="en-US"/>
          </a:p>
        </p:txBody>
      </p:sp>
      <p:sp>
        <p:nvSpPr>
          <p:cNvPr id="6152"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lang="en-IN"/>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6152"/>
                                        </p:tgtEl>
                                        <p:attrNameLst>
                                          <p:attrName>style.visibility</p:attrName>
                                        </p:attrNameLst>
                                      </p:cBhvr>
                                      <p:to>
                                        <p:strVal val="visible"/>
                                      </p:to>
                                    </p:set>
                                    <p:animEffect transition="in" filter="wipe(right)">
                                      <p:cBhvr>
                                        <p:cTn id="11"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5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6941C-33E3-466B-8443-843BAD0B0FBB}" type="slidenum">
              <a:rPr lang="en-US"/>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CB0837-ED0C-4601-BECC-047D03CDE4FA}" type="slidenum">
              <a:rPr lang="en-US"/>
              <a:pPr/>
              <a:t>‹#›</a:t>
            </a:fld>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981200"/>
            <a:ext cx="3810000" cy="4114800"/>
          </a:xfrm>
        </p:spPr>
        <p:txBody>
          <a:bodyPr/>
          <a:lstStyle/>
          <a:p>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1FA6B78-A711-4C04-BFF1-3B29939655BE}" type="slidenum">
              <a:rPr lang="en-US"/>
              <a:pPr/>
              <a:t>‹#›</a:t>
            </a:fld>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457200"/>
            <a:ext cx="77724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8D24B041-CC54-402A-B29C-55B3178E4B6D}"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F9D0FE-1CA1-4100-871B-90C5AEF2E71D}" type="slidenum">
              <a:rPr lang="en-US"/>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B45933-2937-48C8-A9FB-DA70E315232C}" type="slidenum">
              <a:rPr lang="en-US"/>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52C69E-61D1-406F-A607-67A9B1454EC0}" type="slidenum">
              <a:rPr lang="en-US"/>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029286-2CA8-4A74-AADC-412C6F608F44}" type="slidenum">
              <a:rPr lang="en-US"/>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B715D69-F351-4CFB-8B19-4A9473AF1F3D}" type="slidenum">
              <a:rPr lang="en-US"/>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7467D1-25A6-4DF1-8D61-1D9E49518F2E}" type="slidenum">
              <a:rPr lang="en-US"/>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90AD8F-1774-40C2-AD29-1F90311276FB}" type="slidenum">
              <a:rPr lang="en-US"/>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2314BB-FCDF-4C5D-8C63-254A97F25F2E}" type="slidenum">
              <a:rPr lang="en-US"/>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D818FD5C-4137-40BD-86EF-5140406F3571}" type="slidenum">
              <a:rPr lang="en-US"/>
              <a:pPr/>
              <a:t>‹#›</a:t>
            </a:fld>
            <a:endParaRPr lang="en-US"/>
          </a:p>
        </p:txBody>
      </p:sp>
      <p:sp>
        <p:nvSpPr>
          <p:cNvPr id="5127"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lang="en-IN"/>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5127"/>
                                        </p:tgtEl>
                                        <p:attrNameLst>
                                          <p:attrName>style.visibility</p:attrName>
                                        </p:attrNameLst>
                                      </p:cBhvr>
                                      <p:to>
                                        <p:strVal val="visible"/>
                                      </p:to>
                                    </p:set>
                                    <p:animEffect transition="in" filter="wipe(right)">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mailto:raghava@imtech.res.in" TargetMode="External"/><Relationship Id="rId5" Type="http://schemas.openxmlformats.org/officeDocument/2006/relationships/hyperlink" Target="http://crdd.osdd.net/" TargetMode="External"/><Relationship Id="rId6" Type="http://schemas.openxmlformats.org/officeDocument/2006/relationships/hyperlink" Target="http://ww.imtech.res.in/raghava/" TargetMode="Externa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www.elements.nb.ca/theme/health/patty/sick.jpg&amp;imgrefurl=http://www.elements.nb.ca/theme/health/theme.htm&amp;h=128&amp;w=75&amp;prev=/images?q=sick+clipart&amp;svnum=10&amp;hl=en&amp;lr=&amp;ie=UTF-8&amp;safe=off" TargetMode="Externa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oleObject" Target="../embeddings/oleObject1.bin"/><Relationship Id="rId8"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1.doc"/><Relationship Id="rId5" Type="http://schemas.openxmlformats.org/officeDocument/2006/relationships/image" Target="../media/image19.wmf"/><Relationship Id="rId6"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2.doc"/><Relationship Id="rId5" Type="http://schemas.openxmlformats.org/officeDocument/2006/relationships/image" Target="../media/image21.wmf"/><Relationship Id="rId6"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www.imtech.res.in/raghava/ftgpred/" TargetMode="External"/><Relationship Id="rId4" Type="http://schemas.openxmlformats.org/officeDocument/2006/relationships/hyperlink" Target="http://www.imtech.res.in/raghava/gwblast/" TargetMode="External"/><Relationship Id="rId5" Type="http://schemas.openxmlformats.org/officeDocument/2006/relationships/hyperlink" Target="http://www.imtech.res.in/raghava/nrpred/" TargetMode="External"/><Relationship Id="rId6" Type="http://schemas.openxmlformats.org/officeDocument/2006/relationships/image" Target="../media/image29.pn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mtech.res.in/raghav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72738" name="Picture 8" descr="vandemataram7"/>
          <p:cNvPicPr>
            <a:picLocks noChangeAspect="1" noChangeArrowheads="1"/>
          </p:cNvPicPr>
          <p:nvPr/>
        </p:nvPicPr>
        <p:blipFill>
          <a:blip r:embed="rId2"/>
          <a:srcRect/>
          <a:stretch>
            <a:fillRect/>
          </a:stretch>
        </p:blipFill>
        <p:spPr bwMode="auto">
          <a:xfrm>
            <a:off x="0" y="0"/>
            <a:ext cx="9144000" cy="1219200"/>
          </a:xfrm>
          <a:prstGeom prst="rect">
            <a:avLst/>
          </a:prstGeom>
          <a:noFill/>
          <a:ln w="9525">
            <a:noFill/>
            <a:miter lim="800000"/>
            <a:headEnd/>
            <a:tailEnd/>
          </a:ln>
        </p:spPr>
      </p:pic>
      <p:sp>
        <p:nvSpPr>
          <p:cNvPr id="372739" name="Rectangle 3"/>
          <p:cNvSpPr>
            <a:spLocks noChangeArrowheads="1"/>
          </p:cNvSpPr>
          <p:nvPr/>
        </p:nvSpPr>
        <p:spPr bwMode="auto">
          <a:xfrm>
            <a:off x="0" y="381000"/>
            <a:ext cx="9144000" cy="457200"/>
          </a:xfrm>
          <a:prstGeom prst="rect">
            <a:avLst/>
          </a:prstGeom>
          <a:solidFill>
            <a:srgbClr val="CCFFFF"/>
          </a:solidFill>
          <a:ln w="12700" cap="sq">
            <a:solidFill>
              <a:schemeClr val="tx1"/>
            </a:solidFill>
            <a:miter lim="800000"/>
            <a:headEnd type="none" w="sm" len="sm"/>
            <a:tailEnd type="none" w="sm" len="sm"/>
          </a:ln>
          <a:effectLst/>
        </p:spPr>
        <p:txBody>
          <a:bodyPr wrap="none" anchor="ctr"/>
          <a:lstStyle/>
          <a:p>
            <a:endParaRPr lang="en-IN"/>
          </a:p>
        </p:txBody>
      </p:sp>
      <p:pic>
        <p:nvPicPr>
          <p:cNvPr id="372740" name="Picture 16" descr="&#10;Imtech.jpg                                                     00018844raghava                        C552DF9B:"/>
          <p:cNvPicPr>
            <a:picLocks noChangeAspect="1" noChangeArrowheads="1"/>
          </p:cNvPicPr>
          <p:nvPr/>
        </p:nvPicPr>
        <p:blipFill>
          <a:blip r:embed="rId3"/>
          <a:srcRect/>
          <a:stretch>
            <a:fillRect/>
          </a:stretch>
        </p:blipFill>
        <p:spPr bwMode="auto">
          <a:xfrm>
            <a:off x="0" y="1200150"/>
            <a:ext cx="9144000" cy="5657850"/>
          </a:xfrm>
          <a:prstGeom prst="rect">
            <a:avLst/>
          </a:prstGeom>
          <a:noFill/>
          <a:ln w="9525">
            <a:noFill/>
            <a:miter lim="800000"/>
            <a:headEnd/>
            <a:tailEnd/>
          </a:ln>
        </p:spPr>
      </p:pic>
      <p:sp>
        <p:nvSpPr>
          <p:cNvPr id="372741" name="WordArt 17"/>
          <p:cNvSpPr>
            <a:spLocks noChangeArrowheads="1" noChangeShapeType="1" noTextEdit="1"/>
          </p:cNvSpPr>
          <p:nvPr/>
        </p:nvSpPr>
        <p:spPr bwMode="auto">
          <a:xfrm>
            <a:off x="990600" y="1447800"/>
            <a:ext cx="7696200" cy="381000"/>
          </a:xfrm>
          <a:prstGeom prst="rect">
            <a:avLst/>
          </a:prstGeom>
        </p:spPr>
        <p:txBody>
          <a:bodyPr wrap="none" fromWordArt="1">
            <a:prstTxWarp prst="textPlain">
              <a:avLst>
                <a:gd name="adj" fmla="val 50000"/>
              </a:avLst>
            </a:prstTxWarp>
          </a:bodyPr>
          <a:lstStyle/>
          <a:p>
            <a:pPr algn="ctr"/>
            <a:r>
              <a:rPr lang="en-IN" sz="3600" kern="10">
                <a:ln w="9525" cap="sq">
                  <a:solidFill>
                    <a:srgbClr val="000000"/>
                  </a:solidFill>
                  <a:round/>
                  <a:headEnd type="none" w="sm" len="sm"/>
                  <a:tailEnd type="none" w="sm" len="sm"/>
                </a:ln>
                <a:solidFill>
                  <a:srgbClr val="FFFFFF"/>
                </a:solidFill>
                <a:latin typeface="Arial Black"/>
              </a:rPr>
              <a:t>Dr G P S Raghava, Head Bioinformatics Centre</a:t>
            </a:r>
          </a:p>
        </p:txBody>
      </p:sp>
      <p:sp>
        <p:nvSpPr>
          <p:cNvPr id="12307" name="Text Box 19"/>
          <p:cNvSpPr txBox="1">
            <a:spLocks noChangeArrowheads="1"/>
          </p:cNvSpPr>
          <p:nvPr/>
        </p:nvSpPr>
        <p:spPr bwMode="auto">
          <a:xfrm>
            <a:off x="1219200" y="19050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400" b="1" dirty="0">
                <a:latin typeface="Times New Roman" charset="0"/>
                <a:ea typeface="ＭＳ Ｐゴシック" charset="0"/>
              </a:rPr>
              <a:t>Institute of Microbial Technology, Chandigarh, India</a:t>
            </a:r>
          </a:p>
        </p:txBody>
      </p:sp>
      <p:sp>
        <p:nvSpPr>
          <p:cNvPr id="12309" name="Text Box 21"/>
          <p:cNvSpPr txBox="1">
            <a:spLocks noChangeArrowheads="1"/>
          </p:cNvSpPr>
          <p:nvPr/>
        </p:nvSpPr>
        <p:spPr bwMode="auto">
          <a:xfrm>
            <a:off x="0" y="5661025"/>
            <a:ext cx="9144000" cy="1196975"/>
          </a:xfrm>
          <a:prstGeom prst="rect">
            <a:avLst/>
          </a:prstGeom>
          <a:solidFill>
            <a:srgbClr val="008080"/>
          </a:solidFill>
          <a:ln w="9525">
            <a:solidFill>
              <a:srgbClr val="000000"/>
            </a:solidFill>
            <a:miter lim="800000"/>
            <a:headEnd/>
            <a:tailEnd/>
          </a:ln>
          <a:effectLst>
            <a:outerShdw dist="20000" dir="5400000" rotWithShape="0">
              <a:srgbClr val="808080">
                <a:alpha val="37999"/>
              </a:srgbClr>
            </a:outerShdw>
          </a:effectLst>
        </p:spPr>
        <p:txBody>
          <a:bodyPr>
            <a:spAutoFit/>
          </a:bodyPr>
          <a:lstStyle/>
          <a:p>
            <a:pPr eaLnBrk="1" hangingPunct="1"/>
            <a:r>
              <a:rPr lang="en-US" sz="2400" b="1">
                <a:solidFill>
                  <a:schemeClr val="bg2"/>
                </a:solidFill>
                <a:latin typeface="Times" charset="0"/>
                <a:ea typeface="MS PGothic" pitchFamily="34" charset="-128"/>
              </a:rPr>
              <a:t>Email: </a:t>
            </a:r>
            <a:r>
              <a:rPr lang="en-US" sz="2400" b="1">
                <a:solidFill>
                  <a:schemeClr val="bg2"/>
                </a:solidFill>
                <a:latin typeface="Times" charset="0"/>
                <a:ea typeface="MS PGothic" pitchFamily="34" charset="-128"/>
                <a:hlinkClick r:id="rId4"/>
              </a:rPr>
              <a:t>raghava@imtech.res.in</a:t>
            </a:r>
            <a:r>
              <a:rPr lang="en-US" sz="2400" b="1">
                <a:solidFill>
                  <a:schemeClr val="bg2"/>
                </a:solidFill>
                <a:latin typeface="Times" charset="0"/>
                <a:ea typeface="MS PGothic" pitchFamily="34" charset="-128"/>
              </a:rPr>
              <a:t>                         </a:t>
            </a:r>
            <a:r>
              <a:rPr lang="en-US" sz="2400" b="1">
                <a:solidFill>
                  <a:schemeClr val="bg2"/>
                </a:solidFill>
                <a:latin typeface="Times" charset="0"/>
                <a:ea typeface="MS PGothic" pitchFamily="34" charset="-128"/>
                <a:hlinkClick r:id="rId5"/>
              </a:rPr>
              <a:t>http://crdd.osdd.net/</a:t>
            </a:r>
            <a:r>
              <a:rPr lang="en-US" sz="2400" b="1">
                <a:solidFill>
                  <a:schemeClr val="bg2"/>
                </a:solidFill>
                <a:latin typeface="Times" charset="0"/>
                <a:ea typeface="MS PGothic" pitchFamily="34" charset="-128"/>
              </a:rPr>
              <a:t> </a:t>
            </a:r>
          </a:p>
          <a:p>
            <a:pPr eaLnBrk="1" hangingPunct="1"/>
            <a:endParaRPr lang="en-US" sz="2400" b="1">
              <a:solidFill>
                <a:schemeClr val="bg2"/>
              </a:solidFill>
              <a:latin typeface="Times" charset="0"/>
              <a:ea typeface="MS PGothic" pitchFamily="34" charset="-128"/>
            </a:endParaRPr>
          </a:p>
          <a:p>
            <a:pPr algn="ctr" eaLnBrk="1" hangingPunct="1"/>
            <a:r>
              <a:rPr lang="en-US" sz="2400" b="1">
                <a:solidFill>
                  <a:schemeClr val="bg2"/>
                </a:solidFill>
                <a:latin typeface="Times" charset="0"/>
                <a:ea typeface="MS PGothic" pitchFamily="34" charset="-128"/>
                <a:hlinkClick r:id="rId6"/>
              </a:rPr>
              <a:t>http://ww.imtech.res.in/raghava/</a:t>
            </a:r>
            <a:r>
              <a:rPr lang="en-US" sz="2400" b="1">
                <a:solidFill>
                  <a:schemeClr val="bg2"/>
                </a:solidFill>
                <a:latin typeface="Times" charset="0"/>
                <a:ea typeface="MS PGothic" pitchFamily="34" charset="-128"/>
              </a:rPr>
              <a:t> </a:t>
            </a:r>
          </a:p>
        </p:txBody>
      </p:sp>
      <p:sp>
        <p:nvSpPr>
          <p:cNvPr id="372744" name="Text Box 8"/>
          <p:cNvSpPr txBox="1">
            <a:spLocks noChangeArrowheads="1"/>
          </p:cNvSpPr>
          <p:nvPr/>
        </p:nvSpPr>
        <p:spPr bwMode="auto">
          <a:xfrm>
            <a:off x="0" y="381000"/>
            <a:ext cx="9144000" cy="396875"/>
          </a:xfrm>
          <a:prstGeom prst="rect">
            <a:avLst/>
          </a:prstGeom>
          <a:noFill/>
          <a:ln w="12700" cap="sq">
            <a:noFill/>
            <a:miter lim="800000"/>
            <a:headEnd type="none" w="sm" len="sm"/>
            <a:tailEnd type="none" w="sm" len="sm"/>
          </a:ln>
          <a:effectLst/>
        </p:spPr>
        <p:txBody>
          <a:bodyPr>
            <a:spAutoFit/>
          </a:bodyPr>
          <a:lstStyle/>
          <a:p>
            <a:pPr algn="ctr" eaLnBrk="1" hangingPunct="1">
              <a:spcBef>
                <a:spcPct val="50000"/>
              </a:spcBef>
            </a:pPr>
            <a:r>
              <a:rPr lang="en-US" sz="2000" b="1">
                <a:solidFill>
                  <a:schemeClr val="bg2"/>
                </a:solidFill>
                <a:latin typeface="Arial" pitchFamily="34" charset="0"/>
                <a:ea typeface="MS PGothic" pitchFamily="34" charset="-128"/>
              </a:rPr>
              <a:t>   </a:t>
            </a:r>
            <a:r>
              <a:rPr lang="en-US" sz="2000" b="1">
                <a:solidFill>
                  <a:schemeClr val="bg2"/>
                </a:solidFill>
                <a:latin typeface="Arial" pitchFamily="34" charset="0"/>
              </a:rPr>
              <a:t>Role of Informatics in Designing and Discovering Drugs/Vaccines</a:t>
            </a:r>
            <a:endParaRPr lang="en-US" sz="2400"/>
          </a:p>
        </p:txBody>
      </p:sp>
      <p:sp>
        <p:nvSpPr>
          <p:cNvPr id="372745" name="Text Box 9"/>
          <p:cNvSpPr txBox="1">
            <a:spLocks noChangeArrowheads="1"/>
          </p:cNvSpPr>
          <p:nvPr/>
        </p:nvSpPr>
        <p:spPr bwMode="auto">
          <a:xfrm>
            <a:off x="0" y="5181600"/>
            <a:ext cx="9144000" cy="519113"/>
          </a:xfrm>
          <a:prstGeom prst="rect">
            <a:avLst/>
          </a:prstGeom>
          <a:solidFill>
            <a:srgbClr val="339966"/>
          </a:solidFill>
          <a:ln w="12700">
            <a:noFill/>
            <a:miter lim="800000"/>
            <a:headEnd type="none" w="sm" len="sm"/>
            <a:tailEnd type="none" w="sm" len="sm"/>
          </a:ln>
          <a:effectLst/>
        </p:spPr>
        <p:txBody>
          <a:bodyPr>
            <a:spAutoFit/>
          </a:bodyPr>
          <a:lstStyle/>
          <a:p>
            <a:pPr>
              <a:spcBef>
                <a:spcPct val="50000"/>
              </a:spcBef>
            </a:pPr>
            <a:r>
              <a:rPr lang="en-US"/>
              <a:t>Human Genome          Drug Discovery           Vaccine Design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5810" name="Picture 2" descr="409860ab"/>
          <p:cNvPicPr>
            <a:picLocks noChangeAspect="1" noChangeArrowheads="1"/>
          </p:cNvPicPr>
          <p:nvPr/>
        </p:nvPicPr>
        <p:blipFill>
          <a:blip r:embed="rId2"/>
          <a:srcRect/>
          <a:stretch>
            <a:fillRect/>
          </a:stretch>
        </p:blipFill>
        <p:spPr bwMode="auto">
          <a:xfrm>
            <a:off x="0" y="0"/>
            <a:ext cx="9144000" cy="67770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3" descr="New Picture (13).bmp"/>
          <p:cNvPicPr>
            <a:picLocks noChangeAspect="1"/>
          </p:cNvPicPr>
          <p:nvPr/>
        </p:nvPicPr>
        <p:blipFill>
          <a:blip r:embed="rId2"/>
          <a:srcRect/>
          <a:stretch>
            <a:fillRect/>
          </a:stretch>
        </p:blipFill>
        <p:spPr bwMode="auto">
          <a:xfrm>
            <a:off x="0" y="0"/>
            <a:ext cx="4800600" cy="2940050"/>
          </a:xfrm>
          <a:prstGeom prst="rect">
            <a:avLst/>
          </a:prstGeom>
          <a:noFill/>
          <a:ln w="9525">
            <a:noFill/>
            <a:miter lim="800000"/>
            <a:headEnd/>
            <a:tailEnd/>
          </a:ln>
        </p:spPr>
      </p:pic>
      <p:pic>
        <p:nvPicPr>
          <p:cNvPr id="378883" name="Picture 4" descr="New Picture (14).bmp"/>
          <p:cNvPicPr>
            <a:picLocks noChangeAspect="1"/>
          </p:cNvPicPr>
          <p:nvPr/>
        </p:nvPicPr>
        <p:blipFill>
          <a:blip r:embed="rId3"/>
          <a:srcRect/>
          <a:stretch>
            <a:fillRect/>
          </a:stretch>
        </p:blipFill>
        <p:spPr bwMode="auto">
          <a:xfrm>
            <a:off x="4889500" y="0"/>
            <a:ext cx="4254500" cy="2900363"/>
          </a:xfrm>
          <a:prstGeom prst="rect">
            <a:avLst/>
          </a:prstGeom>
          <a:noFill/>
          <a:ln w="9525">
            <a:noFill/>
            <a:miter lim="800000"/>
            <a:headEnd/>
            <a:tailEnd/>
          </a:ln>
        </p:spPr>
      </p:pic>
      <p:pic>
        <p:nvPicPr>
          <p:cNvPr id="378884" name="Picture 5" descr="New Picture (15).bmp"/>
          <p:cNvPicPr>
            <a:picLocks noChangeAspect="1"/>
          </p:cNvPicPr>
          <p:nvPr/>
        </p:nvPicPr>
        <p:blipFill>
          <a:blip r:embed="rId4"/>
          <a:srcRect/>
          <a:stretch>
            <a:fillRect/>
          </a:stretch>
        </p:blipFill>
        <p:spPr bwMode="auto">
          <a:xfrm>
            <a:off x="914400" y="3132138"/>
            <a:ext cx="6781800" cy="3725862"/>
          </a:xfrm>
          <a:prstGeom prst="rect">
            <a:avLst/>
          </a:prstGeom>
          <a:noFill/>
          <a:ln w="9525">
            <a:noFill/>
            <a:miter lim="800000"/>
            <a:headEnd/>
            <a:tailEnd/>
          </a:ln>
        </p:spPr>
      </p:pic>
      <p:pic>
        <p:nvPicPr>
          <p:cNvPr id="7" name="Picture 6" descr="New Picture.bmp"/>
          <p:cNvPicPr>
            <a:picLocks noChangeAspect="1"/>
          </p:cNvPicPr>
          <p:nvPr/>
        </p:nvPicPr>
        <p:blipFill>
          <a:blip r:embed="rId5"/>
          <a:srcRect/>
          <a:stretch>
            <a:fillRect/>
          </a:stretch>
        </p:blipFill>
        <p:spPr bwMode="auto">
          <a:xfrm>
            <a:off x="0" y="2286000"/>
            <a:ext cx="9144000" cy="21447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1"/>
          <p:cNvSpPr>
            <a:spLocks noGrp="1"/>
          </p:cNvSpPr>
          <p:nvPr>
            <p:ph type="title" idx="4294967295"/>
          </p:nvPr>
        </p:nvSpPr>
        <p:spPr/>
        <p:txBody>
          <a:bodyPr anchor="ctr"/>
          <a:lstStyle/>
          <a:p>
            <a:r>
              <a:rPr lang="en-US"/>
              <a:t>Genome assembly and annotation done at IMTECH</a:t>
            </a:r>
          </a:p>
        </p:txBody>
      </p:sp>
      <p:sp>
        <p:nvSpPr>
          <p:cNvPr id="3" name="Content Placeholder 2"/>
          <p:cNvSpPr>
            <a:spLocks noGrp="1"/>
          </p:cNvSpPr>
          <p:nvPr>
            <p:ph idx="4294967295"/>
          </p:nvPr>
        </p:nvSpPr>
        <p:spPr/>
        <p:txBody>
          <a:bodyPr>
            <a:normAutofit/>
          </a:bodyPr>
          <a:lstStyle/>
          <a:p>
            <a:pPr>
              <a:lnSpc>
                <a:spcPct val="90000"/>
              </a:lnSpc>
            </a:pPr>
            <a:r>
              <a:rPr lang="en-US" sz="2400" b="1" i="1">
                <a:latin typeface="Arial" pitchFamily="34" charset="0"/>
              </a:rPr>
              <a:t>Burkholderia sp. </a:t>
            </a:r>
            <a:r>
              <a:rPr lang="en-US" sz="2400" b="1">
                <a:latin typeface="Arial" pitchFamily="34" charset="0"/>
              </a:rPr>
              <a:t>SJ98 (Kumar </a:t>
            </a:r>
            <a:r>
              <a:rPr lang="en-US" sz="2400" b="1" i="1">
                <a:latin typeface="Arial" pitchFamily="34" charset="0"/>
              </a:rPr>
              <a:t>et al.</a:t>
            </a:r>
            <a:r>
              <a:rPr lang="en-US" sz="2400" b="1">
                <a:latin typeface="Arial" pitchFamily="34" charset="0"/>
              </a:rPr>
              <a:t> 2012).</a:t>
            </a:r>
            <a:r>
              <a:rPr lang="en-US" sz="2400">
                <a:latin typeface="Arial" pitchFamily="34" charset="0"/>
              </a:rPr>
              <a:t> </a:t>
            </a:r>
          </a:p>
          <a:p>
            <a:pPr>
              <a:lnSpc>
                <a:spcPct val="90000"/>
              </a:lnSpc>
            </a:pPr>
            <a:r>
              <a:rPr lang="en-US" sz="2400" b="1" i="1">
                <a:latin typeface="Arial" pitchFamily="34" charset="0"/>
              </a:rPr>
              <a:t>Debaryomyces hansenii </a:t>
            </a:r>
            <a:r>
              <a:rPr lang="en-US" sz="2400" b="1">
                <a:latin typeface="Arial" pitchFamily="34" charset="0"/>
              </a:rPr>
              <a:t>MTCC 234 (Kumar </a:t>
            </a:r>
            <a:r>
              <a:rPr lang="en-US" sz="2400" b="1" i="1">
                <a:latin typeface="Arial" pitchFamily="34" charset="0"/>
              </a:rPr>
              <a:t>et al.</a:t>
            </a:r>
            <a:r>
              <a:rPr lang="en-US" sz="2400" b="1">
                <a:latin typeface="Arial" pitchFamily="34" charset="0"/>
              </a:rPr>
              <a:t> 2012).</a:t>
            </a:r>
            <a:r>
              <a:rPr lang="en-US" sz="2400">
                <a:latin typeface="Arial" pitchFamily="34" charset="0"/>
              </a:rPr>
              <a:t> </a:t>
            </a:r>
          </a:p>
          <a:p>
            <a:pPr>
              <a:lnSpc>
                <a:spcPct val="90000"/>
              </a:lnSpc>
            </a:pPr>
            <a:r>
              <a:rPr lang="en-US" sz="2400" b="1" i="1">
                <a:latin typeface="Arial" pitchFamily="34" charset="0"/>
              </a:rPr>
              <a:t>Imtechella halotolerans</a:t>
            </a:r>
            <a:r>
              <a:rPr lang="en-US" sz="2400" b="1">
                <a:latin typeface="Arial" pitchFamily="34" charset="0"/>
              </a:rPr>
              <a:t> K1</a:t>
            </a:r>
            <a:r>
              <a:rPr lang="en-US" sz="2400" b="1" baseline="30000">
                <a:latin typeface="Arial" pitchFamily="34" charset="0"/>
              </a:rPr>
              <a:t>T </a:t>
            </a:r>
            <a:r>
              <a:rPr lang="en-US" sz="2400" b="1">
                <a:latin typeface="Arial" pitchFamily="34" charset="0"/>
              </a:rPr>
              <a:t>(Kumar </a:t>
            </a:r>
            <a:r>
              <a:rPr lang="en-US" sz="2400" b="1" i="1">
                <a:latin typeface="Arial" pitchFamily="34" charset="0"/>
              </a:rPr>
              <a:t>et al.</a:t>
            </a:r>
            <a:r>
              <a:rPr lang="en-US" sz="2400" b="1">
                <a:latin typeface="Arial" pitchFamily="34" charset="0"/>
              </a:rPr>
              <a:t> 2012).</a:t>
            </a:r>
            <a:r>
              <a:rPr lang="en-US" sz="2400" b="1" baseline="30000">
                <a:latin typeface="Arial" pitchFamily="34" charset="0"/>
              </a:rPr>
              <a:t> </a:t>
            </a:r>
          </a:p>
          <a:p>
            <a:pPr>
              <a:lnSpc>
                <a:spcPct val="90000"/>
              </a:lnSpc>
            </a:pPr>
            <a:r>
              <a:rPr lang="en-US" sz="2400" b="1" i="1">
                <a:latin typeface="Arial" pitchFamily="34" charset="0"/>
              </a:rPr>
              <a:t>Marinilabilia salmonicolor</a:t>
            </a:r>
            <a:r>
              <a:rPr lang="en-US" sz="2400" b="1">
                <a:latin typeface="Arial" pitchFamily="34" charset="0"/>
              </a:rPr>
              <a:t> JCM 21150</a:t>
            </a:r>
            <a:r>
              <a:rPr lang="en-US" sz="2400" b="1" baseline="30000">
                <a:latin typeface="Arial" pitchFamily="34" charset="0"/>
              </a:rPr>
              <a:t>T </a:t>
            </a:r>
            <a:r>
              <a:rPr lang="en-US" sz="2400" b="1">
                <a:latin typeface="Arial" pitchFamily="34" charset="0"/>
              </a:rPr>
              <a:t>(Kumar </a:t>
            </a:r>
            <a:r>
              <a:rPr lang="en-US" sz="2400" b="1" i="1">
                <a:latin typeface="Arial" pitchFamily="34" charset="0"/>
              </a:rPr>
              <a:t>et al.</a:t>
            </a:r>
            <a:r>
              <a:rPr lang="en-US" sz="2400" b="1">
                <a:latin typeface="Arial" pitchFamily="34" charset="0"/>
              </a:rPr>
              <a:t> 2012).</a:t>
            </a:r>
            <a:r>
              <a:rPr lang="en-US" sz="2400">
                <a:latin typeface="Arial" pitchFamily="34" charset="0"/>
              </a:rPr>
              <a:t> </a:t>
            </a:r>
          </a:p>
          <a:p>
            <a:pPr>
              <a:lnSpc>
                <a:spcPct val="90000"/>
              </a:lnSpc>
            </a:pPr>
            <a:r>
              <a:rPr lang="en-US" sz="2400" b="1" i="1">
                <a:latin typeface="Arial" pitchFamily="34" charset="0"/>
              </a:rPr>
              <a:t>Rhodococcus imtechensis sp.</a:t>
            </a:r>
            <a:r>
              <a:rPr lang="en-US" sz="2400" b="1">
                <a:latin typeface="Arial" pitchFamily="34" charset="0"/>
              </a:rPr>
              <a:t> RKJ300 (Vikram </a:t>
            </a:r>
            <a:r>
              <a:rPr lang="en-US" sz="2400" b="1" i="1">
                <a:latin typeface="Arial" pitchFamily="34" charset="0"/>
              </a:rPr>
              <a:t>et al.</a:t>
            </a:r>
            <a:r>
              <a:rPr lang="en-US" sz="2400" b="1">
                <a:latin typeface="Arial" pitchFamily="34" charset="0"/>
              </a:rPr>
              <a:t> 2012).</a:t>
            </a:r>
            <a:r>
              <a:rPr lang="en-US" sz="2400">
                <a:latin typeface="Arial" pitchFamily="34" charset="0"/>
              </a:rPr>
              <a:t> </a:t>
            </a:r>
          </a:p>
          <a:p>
            <a:pPr>
              <a:lnSpc>
                <a:spcPct val="90000"/>
              </a:lnSpc>
            </a:pPr>
            <a:r>
              <a:rPr lang="en-US" sz="2400" b="1" i="1">
                <a:latin typeface="Arial" pitchFamily="34" charset="0"/>
              </a:rPr>
              <a:t>Rhodosporidium toruloides</a:t>
            </a:r>
            <a:r>
              <a:rPr lang="en-US" sz="2400" b="1">
                <a:latin typeface="Arial" pitchFamily="34" charset="0"/>
              </a:rPr>
              <a:t> MTCC 457 (Kumar</a:t>
            </a:r>
            <a:r>
              <a:rPr lang="en-US" sz="2400" b="1" i="1">
                <a:latin typeface="Arial" pitchFamily="34" charset="0"/>
              </a:rPr>
              <a:t> et al. </a:t>
            </a:r>
            <a:r>
              <a:rPr lang="en-US" sz="2400" b="1">
                <a:latin typeface="Arial" pitchFamily="34" charset="0"/>
              </a:rPr>
              <a:t>2012).</a:t>
            </a:r>
            <a:r>
              <a:rPr lang="en-US" sz="2400">
                <a:latin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609600" y="533400"/>
            <a:ext cx="7924800" cy="593725"/>
          </a:xfrm>
          <a:prstGeom prst="rect">
            <a:avLst/>
          </a:prstGeom>
          <a:gradFill rotWithShape="0">
            <a:gsLst>
              <a:gs pos="0">
                <a:srgbClr val="FFCCFF"/>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solidFill>
                  <a:schemeClr val="tx2"/>
                </a:solidFill>
                <a:effectLst>
                  <a:outerShdw blurRad="38100" dist="38100" dir="2700000" algn="tl">
                    <a:srgbClr val="000000"/>
                  </a:outerShdw>
                </a:effectLst>
                <a:latin typeface="Arial Black" pitchFamily="34" charset="0"/>
                <a:ea typeface="MS PGothic" pitchFamily="34" charset="-128"/>
              </a:rPr>
              <a:t>Concept of Drug and Vaccine</a:t>
            </a:r>
          </a:p>
        </p:txBody>
      </p:sp>
      <p:sp>
        <p:nvSpPr>
          <p:cNvPr id="457731" name="Text Box 3"/>
          <p:cNvSpPr txBox="1">
            <a:spLocks noChangeArrowheads="1"/>
          </p:cNvSpPr>
          <p:nvPr/>
        </p:nvSpPr>
        <p:spPr bwMode="auto">
          <a:xfrm>
            <a:off x="593725" y="1676400"/>
            <a:ext cx="82454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800" b="1" dirty="0">
              <a:solidFill>
                <a:schemeClr val="hlink"/>
              </a:solidFill>
              <a:effectLst>
                <a:outerShdw blurRad="38100" dist="38100" dir="2700000" algn="tl">
                  <a:srgbClr val="DDDDDD"/>
                </a:outerShdw>
              </a:effectLst>
              <a:latin typeface="Times New Roman" charset="0"/>
              <a:ea typeface="ＭＳ Ｐゴシック" charset="0"/>
            </a:endParaRPr>
          </a:p>
          <a:p>
            <a:pPr algn="ctr">
              <a:defRPr/>
            </a:pPr>
            <a:endParaRPr lang="en-US" sz="2000" b="1" dirty="0">
              <a:solidFill>
                <a:srgbClr val="3366CC"/>
              </a:solidFill>
              <a:latin typeface="Arial Black"/>
              <a:ea typeface="ＭＳ Ｐゴシック" charset="0"/>
            </a:endParaRPr>
          </a:p>
        </p:txBody>
      </p:sp>
      <p:sp>
        <p:nvSpPr>
          <p:cNvPr id="457732" name="Text Box 4"/>
          <p:cNvSpPr txBox="1">
            <a:spLocks noChangeArrowheads="1"/>
          </p:cNvSpPr>
          <p:nvPr/>
        </p:nvSpPr>
        <p:spPr bwMode="auto">
          <a:xfrm>
            <a:off x="288925" y="5441950"/>
            <a:ext cx="8702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Times New Roman" charset="0"/>
              <a:ea typeface="ＭＳ Ｐゴシック" charset="0"/>
            </a:endParaRPr>
          </a:p>
        </p:txBody>
      </p:sp>
      <p:sp>
        <p:nvSpPr>
          <p:cNvPr id="457733" name="Rectangle 5"/>
          <p:cNvSpPr>
            <a:spLocks noGrp="1" noChangeArrowheads="1"/>
          </p:cNvSpPr>
          <p:nvPr>
            <p:ph type="body" idx="4294967295"/>
          </p:nvPr>
        </p:nvSpPr>
        <p:spPr>
          <a:xfrm>
            <a:off x="0" y="1981200"/>
            <a:ext cx="7772400" cy="4114800"/>
          </a:xfrm>
        </p:spPr>
        <p:txBody>
          <a:bodyPr/>
          <a:lstStyle/>
          <a:p>
            <a:r>
              <a:rPr lang="en-US"/>
              <a:t>Concept of Drug</a:t>
            </a:r>
          </a:p>
          <a:p>
            <a:pPr lvl="1"/>
            <a:r>
              <a:rPr lang="en-US"/>
              <a:t>Kill invaders of foreign pathogens</a:t>
            </a:r>
          </a:p>
          <a:p>
            <a:pPr lvl="1"/>
            <a:r>
              <a:rPr lang="en-US"/>
              <a:t>Inhibit the growth of pathogens</a:t>
            </a:r>
          </a:p>
          <a:p>
            <a:r>
              <a:rPr lang="en-US"/>
              <a:t>Concept of Vaccine</a:t>
            </a:r>
          </a:p>
          <a:p>
            <a:pPr lvl="1"/>
            <a:r>
              <a:rPr lang="en-US"/>
              <a:t>Generate memory cells</a:t>
            </a:r>
          </a:p>
          <a:p>
            <a:pPr lvl="1"/>
            <a:r>
              <a:rPr lang="en-US"/>
              <a:t>Trained immune system to face various existing disease agents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0" y="228600"/>
            <a:ext cx="9144000" cy="609600"/>
          </a:xfrm>
        </p:spPr>
        <p:txBody>
          <a:bodyPr/>
          <a:lstStyle/>
          <a:p>
            <a:r>
              <a:rPr lang="en-US" sz="2800" b="1">
                <a:solidFill>
                  <a:schemeClr val="tx1"/>
                </a:solidFill>
                <a:latin typeface="Helvetica" pitchFamily="34" charset="0"/>
              </a:rPr>
              <a:t>Drug Discovery and Design </a:t>
            </a:r>
            <a:endParaRPr lang="en-US" b="1">
              <a:solidFill>
                <a:schemeClr val="tx1"/>
              </a:solidFill>
              <a:latin typeface="Helvetica" pitchFamily="34" charset="0"/>
            </a:endParaRPr>
          </a:p>
        </p:txBody>
      </p:sp>
      <p:sp>
        <p:nvSpPr>
          <p:cNvPr id="154627" name="Rectangle 3"/>
          <p:cNvSpPr>
            <a:spLocks noGrp="1" noChangeArrowheads="1"/>
          </p:cNvSpPr>
          <p:nvPr>
            <p:ph type="body" idx="4294967295"/>
          </p:nvPr>
        </p:nvSpPr>
        <p:spPr>
          <a:xfrm>
            <a:off x="609600" y="1447800"/>
            <a:ext cx="7772400" cy="5410200"/>
          </a:xfrm>
        </p:spPr>
        <p:txBody>
          <a:bodyPr/>
          <a:lstStyle/>
          <a:p>
            <a:pPr algn="ctr">
              <a:buFont typeface="Monotype Sorts" pitchFamily="2" charset="2"/>
              <a:buNone/>
            </a:pPr>
            <a:r>
              <a:rPr lang="en-US" sz="2000" b="1"/>
              <a:t>History of Drug/Vaccine development</a:t>
            </a:r>
          </a:p>
          <a:p>
            <a:pPr algn="ctr">
              <a:buFont typeface="Monotype Sorts" pitchFamily="2" charset="2"/>
              <a:buNone/>
            </a:pPr>
            <a:endParaRPr lang="en-US" sz="2000" b="1"/>
          </a:p>
          <a:p>
            <a:pPr lvl="1" algn="just"/>
            <a:r>
              <a:rPr lang="en-US" sz="1800" b="1"/>
              <a:t>Plants or Natural Product</a:t>
            </a:r>
            <a:endParaRPr lang="en-US" sz="1600"/>
          </a:p>
          <a:p>
            <a:pPr lvl="2" algn="just"/>
            <a:r>
              <a:rPr lang="en-US" sz="1800"/>
              <a:t>Plant and Natural products were source for medical substance</a:t>
            </a:r>
          </a:p>
          <a:p>
            <a:pPr lvl="2" algn="just"/>
            <a:r>
              <a:rPr lang="en-US" sz="1800"/>
              <a:t>Example: foxglove used to treat congestive heart failure</a:t>
            </a:r>
          </a:p>
          <a:p>
            <a:pPr lvl="2" algn="just"/>
            <a:r>
              <a:rPr lang="en-US" sz="1800"/>
              <a:t>Foxglove contain digitalis and cardiotonic glycoside</a:t>
            </a:r>
          </a:p>
          <a:p>
            <a:pPr lvl="2" algn="just"/>
            <a:r>
              <a:rPr lang="en-US" sz="1800"/>
              <a:t>Identification of active component</a:t>
            </a:r>
            <a:endParaRPr lang="en-US" sz="1600"/>
          </a:p>
          <a:p>
            <a:pPr lvl="1" algn="just"/>
            <a:r>
              <a:rPr lang="en-US" sz="1800" b="1"/>
              <a:t>Accidental Observations</a:t>
            </a:r>
            <a:endParaRPr lang="en-US" sz="1800"/>
          </a:p>
          <a:p>
            <a:pPr lvl="2" algn="just"/>
            <a:r>
              <a:rPr lang="en-US" sz="1800"/>
              <a:t>Penicillin is one good example</a:t>
            </a:r>
          </a:p>
          <a:p>
            <a:pPr lvl="2" algn="just"/>
            <a:r>
              <a:rPr lang="en-US" sz="1800"/>
              <a:t>Alexander Fleming observed the effect of mold</a:t>
            </a:r>
          </a:p>
          <a:p>
            <a:pPr lvl="2" algn="just"/>
            <a:r>
              <a:rPr lang="en-US" sz="1800"/>
              <a:t>Mold(Penicillium) produce substance penicillin</a:t>
            </a:r>
          </a:p>
          <a:p>
            <a:pPr lvl="2" algn="just"/>
            <a:r>
              <a:rPr lang="en-US" sz="1800"/>
              <a:t>Discovery of penicillin lead to large scale screening</a:t>
            </a:r>
          </a:p>
          <a:p>
            <a:pPr lvl="2" algn="just"/>
            <a:r>
              <a:rPr lang="en-US" sz="1800"/>
              <a:t>Soil micoorganism were grown and tested</a:t>
            </a:r>
          </a:p>
          <a:p>
            <a:pPr lvl="2" algn="just"/>
            <a:r>
              <a:rPr lang="en-US" sz="1800"/>
              <a:t>Streptomycin, neomycin, gentamicin, tetracyclines etc.</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0" y="228600"/>
            <a:ext cx="7772400" cy="609600"/>
          </a:xfrm>
        </p:spPr>
        <p:txBody>
          <a:bodyPr/>
          <a:lstStyle/>
          <a:p>
            <a:r>
              <a:rPr lang="en-US" sz="2800" b="1">
                <a:solidFill>
                  <a:schemeClr val="tx1"/>
                </a:solidFill>
                <a:latin typeface="Helvetica" pitchFamily="34" charset="0"/>
              </a:rPr>
              <a:t>Drug Discovery and Design</a:t>
            </a:r>
          </a:p>
        </p:txBody>
      </p:sp>
      <p:sp>
        <p:nvSpPr>
          <p:cNvPr id="155651" name="Rectangle 3"/>
          <p:cNvSpPr>
            <a:spLocks noGrp="1" noChangeArrowheads="1"/>
          </p:cNvSpPr>
          <p:nvPr>
            <p:ph type="body" idx="4294967295"/>
          </p:nvPr>
        </p:nvSpPr>
        <p:spPr>
          <a:xfrm>
            <a:off x="685800" y="1295400"/>
            <a:ext cx="7620000" cy="4800600"/>
          </a:xfrm>
        </p:spPr>
        <p:txBody>
          <a:bodyPr/>
          <a:lstStyle/>
          <a:p>
            <a:pPr algn="just">
              <a:lnSpc>
                <a:spcPct val="150000"/>
              </a:lnSpc>
            </a:pPr>
            <a:r>
              <a:rPr lang="en-US" sz="1800" b="1"/>
              <a:t>Chemical Modification of Known Drugs</a:t>
            </a:r>
            <a:endParaRPr lang="en-US" sz="2000"/>
          </a:p>
          <a:p>
            <a:pPr lvl="1" algn="just">
              <a:lnSpc>
                <a:spcPct val="150000"/>
              </a:lnSpc>
            </a:pPr>
            <a:r>
              <a:rPr lang="en-US" sz="1600"/>
              <a:t>Drug improvement by chemical modification</a:t>
            </a:r>
          </a:p>
          <a:p>
            <a:pPr lvl="1" algn="just">
              <a:lnSpc>
                <a:spcPct val="150000"/>
              </a:lnSpc>
            </a:pPr>
            <a:r>
              <a:rPr lang="en-US" sz="1600"/>
              <a:t>Pencillin G -&gt; Methicillin; morphine-&gt;nalorphine</a:t>
            </a:r>
            <a:endParaRPr lang="en-US" sz="2400"/>
          </a:p>
          <a:p>
            <a:pPr algn="just">
              <a:lnSpc>
                <a:spcPct val="150000"/>
              </a:lnSpc>
            </a:pPr>
            <a:r>
              <a:rPr lang="en-US" sz="1800" b="1"/>
              <a:t>Receptor Based drug design</a:t>
            </a:r>
            <a:endParaRPr lang="en-US" sz="2800"/>
          </a:p>
          <a:p>
            <a:pPr lvl="1" algn="just">
              <a:lnSpc>
                <a:spcPct val="150000"/>
              </a:lnSpc>
            </a:pPr>
            <a:r>
              <a:rPr lang="en-US" sz="1600"/>
              <a:t>Receptor is the target (usually a protein)</a:t>
            </a:r>
          </a:p>
          <a:p>
            <a:pPr lvl="1" algn="just">
              <a:lnSpc>
                <a:spcPct val="150000"/>
              </a:lnSpc>
            </a:pPr>
            <a:r>
              <a:rPr lang="en-US" sz="1600"/>
              <a:t>Drug molecule binds to cause biological effects</a:t>
            </a:r>
          </a:p>
          <a:p>
            <a:pPr lvl="1" algn="just">
              <a:lnSpc>
                <a:spcPct val="150000"/>
              </a:lnSpc>
            </a:pPr>
            <a:r>
              <a:rPr lang="en-US" sz="1600"/>
              <a:t>It is also called lock and key system</a:t>
            </a:r>
          </a:p>
          <a:p>
            <a:pPr lvl="1" algn="just">
              <a:lnSpc>
                <a:spcPct val="150000"/>
              </a:lnSpc>
            </a:pPr>
            <a:r>
              <a:rPr lang="en-US" sz="1600"/>
              <a:t>Structure determination of receptor is important</a:t>
            </a:r>
            <a:endParaRPr lang="en-US" sz="2400"/>
          </a:p>
          <a:p>
            <a:pPr algn="just">
              <a:lnSpc>
                <a:spcPct val="150000"/>
              </a:lnSpc>
            </a:pPr>
            <a:r>
              <a:rPr lang="en-US" sz="1800" b="1"/>
              <a:t>Ligand-based drug design</a:t>
            </a:r>
          </a:p>
          <a:p>
            <a:pPr lvl="1" algn="just">
              <a:lnSpc>
                <a:spcPct val="150000"/>
              </a:lnSpc>
            </a:pPr>
            <a:r>
              <a:rPr lang="en-US" sz="1600"/>
              <a:t>Search a lead ocompound or active ligand</a:t>
            </a:r>
          </a:p>
          <a:p>
            <a:pPr lvl="1" algn="just">
              <a:lnSpc>
                <a:spcPct val="150000"/>
              </a:lnSpc>
            </a:pPr>
            <a:r>
              <a:rPr lang="en-US" sz="1600"/>
              <a:t>Structure of ligand guide the drug design process</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sz="quarter"/>
          </p:nvPr>
        </p:nvSpPr>
        <p:spPr>
          <a:xfrm>
            <a:off x="381000" y="152400"/>
            <a:ext cx="8382000" cy="609600"/>
          </a:xfrm>
        </p:spPr>
        <p:txBody>
          <a:bodyPr/>
          <a:lstStyle/>
          <a:p>
            <a:r>
              <a:rPr lang="en-US" sz="4000"/>
              <a:t>Techology is impacting this process</a:t>
            </a:r>
          </a:p>
        </p:txBody>
      </p:sp>
      <p:sp>
        <p:nvSpPr>
          <p:cNvPr id="312323" name="Line 3"/>
          <p:cNvSpPr>
            <a:spLocks noChangeShapeType="1"/>
          </p:cNvSpPr>
          <p:nvPr/>
        </p:nvSpPr>
        <p:spPr bwMode="auto">
          <a:xfrm>
            <a:off x="609600" y="1295400"/>
            <a:ext cx="7848600" cy="4419600"/>
          </a:xfrm>
          <a:prstGeom prst="line">
            <a:avLst/>
          </a:prstGeom>
          <a:noFill/>
          <a:ln w="57150">
            <a:solidFill>
              <a:schemeClr val="hlink"/>
            </a:solidFill>
            <a:round/>
            <a:headEnd/>
            <a:tailEnd type="triangle" w="med" len="med"/>
          </a:ln>
          <a:effectLst/>
        </p:spPr>
        <p:txBody>
          <a:bodyPr/>
          <a:lstStyle/>
          <a:p>
            <a:endParaRPr lang="en-IN"/>
          </a:p>
        </p:txBody>
      </p:sp>
      <p:pic>
        <p:nvPicPr>
          <p:cNvPr id="312324" name="Picture 4" descr="sick">
            <a:hlinkClick r:id="rId3"/>
          </p:cNvPr>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533400" y="685800"/>
            <a:ext cx="836613" cy="1447800"/>
          </a:xfrm>
          <a:prstGeom prst="rect">
            <a:avLst/>
          </a:prstGeom>
          <a:noFill/>
        </p:spPr>
      </p:pic>
      <p:pic>
        <p:nvPicPr>
          <p:cNvPr id="312325" name="Picture 5" descr="dock"/>
          <p:cNvPicPr>
            <a:picLocks noGrp="1" noChangeAspect="1" noChangeArrowheads="1"/>
          </p:cNvPicPr>
          <p:nvPr>
            <p:ph sz="quarter" idx="2"/>
          </p:nvPr>
        </p:nvPicPr>
        <p:blipFill>
          <a:blip r:embed="rId5" cstate="print">
            <a:clrChange>
              <a:clrFrom>
                <a:srgbClr val="000000"/>
              </a:clrFrom>
              <a:clrTo>
                <a:srgbClr val="000000">
                  <a:alpha val="0"/>
                </a:srgbClr>
              </a:clrTo>
            </a:clrChange>
            <a:lum bright="18000"/>
          </a:blip>
          <a:srcRect r="31482" b="2647"/>
          <a:stretch>
            <a:fillRect/>
          </a:stretch>
        </p:blipFill>
        <p:spPr>
          <a:xfrm>
            <a:off x="2381250" y="2133600"/>
            <a:ext cx="1630363" cy="1828800"/>
          </a:xfrm>
          <a:noFill/>
          <a:ln/>
        </p:spPr>
      </p:pic>
      <p:pic>
        <p:nvPicPr>
          <p:cNvPr id="312326" name="Picture 6" descr="s-tyrosine"/>
          <p:cNvPicPr>
            <a:picLocks noGrp="1" noChangeAspect="1" noChangeArrowheads="1"/>
          </p:cNvPicPr>
          <p:nvPr>
            <p:ph sz="quarter" idx="3"/>
          </p:nvPr>
        </p:nvPicPr>
        <p:blipFill>
          <a:blip r:embed="rId6">
            <a:clrChange>
              <a:clrFrom>
                <a:srgbClr val="000000"/>
              </a:clrFrom>
              <a:clrTo>
                <a:srgbClr val="000000">
                  <a:alpha val="0"/>
                </a:srgbClr>
              </a:clrTo>
            </a:clrChange>
          </a:blip>
          <a:srcRect/>
          <a:stretch>
            <a:fillRect/>
          </a:stretch>
        </p:blipFill>
        <p:spPr>
          <a:xfrm>
            <a:off x="4076700" y="3048000"/>
            <a:ext cx="1616075" cy="2133600"/>
          </a:xfrm>
          <a:noFill/>
          <a:ln/>
        </p:spPr>
      </p:pic>
      <p:sp>
        <p:nvSpPr>
          <p:cNvPr id="312327" name="Text Box 7"/>
          <p:cNvSpPr txBox="1">
            <a:spLocks noChangeArrowheads="1"/>
          </p:cNvSpPr>
          <p:nvPr/>
        </p:nvSpPr>
        <p:spPr bwMode="auto">
          <a:xfrm>
            <a:off x="152400" y="2209800"/>
            <a:ext cx="1612900" cy="366713"/>
          </a:xfrm>
          <a:prstGeom prst="rect">
            <a:avLst/>
          </a:prstGeom>
          <a:noFill/>
          <a:ln w="9525">
            <a:noFill/>
            <a:miter lim="800000"/>
            <a:headEnd/>
            <a:tailEnd/>
          </a:ln>
          <a:effectLst/>
        </p:spPr>
        <p:txBody>
          <a:bodyPr wrap="none">
            <a:spAutoFit/>
          </a:bodyPr>
          <a:lstStyle/>
          <a:p>
            <a:r>
              <a:rPr lang="en-US" sz="1800" i="1">
                <a:solidFill>
                  <a:srgbClr val="FFFF00"/>
                </a:solidFill>
              </a:rPr>
              <a:t>Identify disease</a:t>
            </a:r>
          </a:p>
        </p:txBody>
      </p:sp>
      <p:sp>
        <p:nvSpPr>
          <p:cNvPr id="312328" name="Text Box 8"/>
          <p:cNvSpPr txBox="1">
            <a:spLocks noChangeArrowheads="1"/>
          </p:cNvSpPr>
          <p:nvPr/>
        </p:nvSpPr>
        <p:spPr bwMode="auto">
          <a:xfrm>
            <a:off x="2209800" y="3581400"/>
            <a:ext cx="1524000" cy="366713"/>
          </a:xfrm>
          <a:prstGeom prst="rect">
            <a:avLst/>
          </a:prstGeom>
          <a:noFill/>
          <a:ln w="9525">
            <a:noFill/>
            <a:miter lim="800000"/>
            <a:headEnd/>
            <a:tailEnd/>
          </a:ln>
          <a:effectLst/>
        </p:spPr>
        <p:txBody>
          <a:bodyPr wrap="none">
            <a:spAutoFit/>
          </a:bodyPr>
          <a:lstStyle/>
          <a:p>
            <a:r>
              <a:rPr lang="en-US" sz="1800" i="1">
                <a:solidFill>
                  <a:srgbClr val="FFFF00"/>
                </a:solidFill>
              </a:rPr>
              <a:t>Isolate protein</a:t>
            </a:r>
          </a:p>
        </p:txBody>
      </p:sp>
      <p:sp>
        <p:nvSpPr>
          <p:cNvPr id="312329" name="Text Box 9"/>
          <p:cNvSpPr txBox="1">
            <a:spLocks noChangeArrowheads="1"/>
          </p:cNvSpPr>
          <p:nvPr/>
        </p:nvSpPr>
        <p:spPr bwMode="auto">
          <a:xfrm>
            <a:off x="5334000" y="4495800"/>
            <a:ext cx="1104900" cy="366713"/>
          </a:xfrm>
          <a:prstGeom prst="rect">
            <a:avLst/>
          </a:prstGeom>
          <a:noFill/>
          <a:ln w="9525">
            <a:noFill/>
            <a:miter lim="800000"/>
            <a:headEnd/>
            <a:tailEnd/>
          </a:ln>
          <a:effectLst/>
        </p:spPr>
        <p:txBody>
          <a:bodyPr wrap="none">
            <a:spAutoFit/>
          </a:bodyPr>
          <a:lstStyle/>
          <a:p>
            <a:r>
              <a:rPr lang="en-US" sz="1800" i="1">
                <a:solidFill>
                  <a:srgbClr val="FFFF00"/>
                </a:solidFill>
              </a:rPr>
              <a:t>Find drug</a:t>
            </a:r>
          </a:p>
        </p:txBody>
      </p:sp>
      <p:graphicFrame>
        <p:nvGraphicFramePr>
          <p:cNvPr id="312330" name="Object 10"/>
          <p:cNvGraphicFramePr>
            <a:graphicFrameLocks noChangeAspect="1"/>
          </p:cNvGraphicFramePr>
          <p:nvPr/>
        </p:nvGraphicFramePr>
        <p:xfrm>
          <a:off x="6324600" y="4267200"/>
          <a:ext cx="1905000" cy="1684338"/>
        </p:xfrm>
        <a:graphic>
          <a:graphicData uri="http://schemas.openxmlformats.org/presentationml/2006/ole">
            <mc:AlternateContent xmlns:mc="http://schemas.openxmlformats.org/markup-compatibility/2006">
              <mc:Choice xmlns:v="urn:schemas-microsoft-com:vml" Requires="v">
                <p:oleObj spid="_x0000_s312345" name="Bitmap Image" r:id="rId7" imgW="1400000" imgH="1238423" progId="Paint.Picture">
                  <p:embed/>
                </p:oleObj>
              </mc:Choice>
              <mc:Fallback>
                <p:oleObj name="Bitmap Image" r:id="rId7" imgW="1400000" imgH="1238423" progId="Paint.Picture">
                  <p:embed/>
                  <p:pic>
                    <p:nvPicPr>
                      <p:cNvPr id="0" name="Picture 10"/>
                      <p:cNvPicPr>
                        <a:picLocks noChangeAspect="1" noChangeArrowheads="1"/>
                      </p:cNvPicPr>
                      <p:nvPr/>
                    </p:nvPicPr>
                    <p:blipFill>
                      <a:blip r:embed="rId8">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6324600" y="4267200"/>
                        <a:ext cx="19050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2331" name="Text Box 11"/>
          <p:cNvSpPr txBox="1">
            <a:spLocks noChangeArrowheads="1"/>
          </p:cNvSpPr>
          <p:nvPr/>
        </p:nvSpPr>
        <p:spPr bwMode="auto">
          <a:xfrm>
            <a:off x="6400800" y="5715000"/>
            <a:ext cx="1866900" cy="366713"/>
          </a:xfrm>
          <a:prstGeom prst="rect">
            <a:avLst/>
          </a:prstGeom>
          <a:noFill/>
          <a:ln w="9525">
            <a:noFill/>
            <a:miter lim="800000"/>
            <a:headEnd/>
            <a:tailEnd/>
          </a:ln>
          <a:effectLst/>
        </p:spPr>
        <p:txBody>
          <a:bodyPr wrap="none">
            <a:spAutoFit/>
          </a:bodyPr>
          <a:lstStyle/>
          <a:p>
            <a:r>
              <a:rPr lang="en-US" sz="1800" i="1">
                <a:solidFill>
                  <a:srgbClr val="FFFF00"/>
                </a:solidFill>
              </a:rPr>
              <a:t>Preclinical testing</a:t>
            </a:r>
          </a:p>
        </p:txBody>
      </p:sp>
      <p:sp>
        <p:nvSpPr>
          <p:cNvPr id="312332" name="Line 12"/>
          <p:cNvSpPr>
            <a:spLocks noChangeShapeType="1"/>
          </p:cNvSpPr>
          <p:nvPr/>
        </p:nvSpPr>
        <p:spPr bwMode="auto">
          <a:xfrm flipV="1">
            <a:off x="3200400" y="1066800"/>
            <a:ext cx="990600" cy="1066800"/>
          </a:xfrm>
          <a:prstGeom prst="line">
            <a:avLst/>
          </a:prstGeom>
          <a:noFill/>
          <a:ln w="9525">
            <a:solidFill>
              <a:srgbClr val="00FF00"/>
            </a:solidFill>
            <a:round/>
            <a:headEnd/>
            <a:tailEnd/>
          </a:ln>
          <a:effectLst/>
        </p:spPr>
        <p:txBody>
          <a:bodyPr/>
          <a:lstStyle/>
          <a:p>
            <a:endParaRPr lang="en-IN"/>
          </a:p>
        </p:txBody>
      </p:sp>
      <p:sp>
        <p:nvSpPr>
          <p:cNvPr id="312333" name="Oval 13"/>
          <p:cNvSpPr>
            <a:spLocks noChangeArrowheads="1"/>
          </p:cNvSpPr>
          <p:nvPr/>
        </p:nvSpPr>
        <p:spPr bwMode="auto">
          <a:xfrm>
            <a:off x="3048000" y="1981200"/>
            <a:ext cx="304800" cy="304800"/>
          </a:xfrm>
          <a:prstGeom prst="ellipse">
            <a:avLst/>
          </a:prstGeom>
          <a:solidFill>
            <a:schemeClr val="accent1"/>
          </a:solidFill>
          <a:ln w="9525">
            <a:noFill/>
            <a:round/>
            <a:headEnd/>
            <a:tailEnd/>
          </a:ln>
          <a:effectLst/>
        </p:spPr>
        <p:txBody>
          <a:bodyPr wrap="none" anchor="ctr"/>
          <a:lstStyle/>
          <a:p>
            <a:endParaRPr lang="en-IN"/>
          </a:p>
        </p:txBody>
      </p:sp>
      <p:sp>
        <p:nvSpPr>
          <p:cNvPr id="312334" name="Text Box 14"/>
          <p:cNvSpPr txBox="1">
            <a:spLocks noChangeArrowheads="1"/>
          </p:cNvSpPr>
          <p:nvPr/>
        </p:nvSpPr>
        <p:spPr bwMode="auto">
          <a:xfrm>
            <a:off x="4083050" y="762000"/>
            <a:ext cx="5060950" cy="396875"/>
          </a:xfrm>
          <a:prstGeom prst="rect">
            <a:avLst/>
          </a:prstGeom>
          <a:noFill/>
          <a:ln w="9525">
            <a:noFill/>
            <a:miter lim="800000"/>
            <a:headEnd/>
            <a:tailEnd/>
          </a:ln>
          <a:effectLst/>
        </p:spPr>
        <p:txBody>
          <a:bodyPr wrap="none">
            <a:spAutoFit/>
          </a:bodyPr>
          <a:lstStyle/>
          <a:p>
            <a:r>
              <a:rPr lang="en-US" sz="2000" b="1">
                <a:solidFill>
                  <a:srgbClr val="FFFF00"/>
                </a:solidFill>
                <a:latin typeface="Courier New" pitchFamily="49" charset="0"/>
              </a:rPr>
              <a:t>GENOMICS, PROTEOMICS &amp; BIOPHARM.</a:t>
            </a:r>
          </a:p>
        </p:txBody>
      </p:sp>
      <p:sp>
        <p:nvSpPr>
          <p:cNvPr id="312335" name="Text Box 15"/>
          <p:cNvSpPr txBox="1">
            <a:spLocks noChangeArrowheads="1"/>
          </p:cNvSpPr>
          <p:nvPr/>
        </p:nvSpPr>
        <p:spPr bwMode="auto">
          <a:xfrm>
            <a:off x="5149850" y="1828800"/>
            <a:ext cx="3994150" cy="396875"/>
          </a:xfrm>
          <a:prstGeom prst="rect">
            <a:avLst/>
          </a:prstGeom>
          <a:noFill/>
          <a:ln w="9525">
            <a:noFill/>
            <a:miter lim="800000"/>
            <a:headEnd/>
            <a:tailEnd/>
          </a:ln>
          <a:effectLst/>
        </p:spPr>
        <p:txBody>
          <a:bodyPr wrap="none">
            <a:spAutoFit/>
          </a:bodyPr>
          <a:lstStyle/>
          <a:p>
            <a:r>
              <a:rPr lang="en-US" sz="2000" b="1">
                <a:solidFill>
                  <a:srgbClr val="FFFF00"/>
                </a:solidFill>
                <a:latin typeface="Courier New" pitchFamily="49" charset="0"/>
              </a:rPr>
              <a:t>HIGH THROUGHPUT SCREENING</a:t>
            </a:r>
          </a:p>
        </p:txBody>
      </p:sp>
      <p:sp>
        <p:nvSpPr>
          <p:cNvPr id="312336" name="Line 16"/>
          <p:cNvSpPr>
            <a:spLocks noChangeShapeType="1"/>
          </p:cNvSpPr>
          <p:nvPr/>
        </p:nvSpPr>
        <p:spPr bwMode="auto">
          <a:xfrm flipV="1">
            <a:off x="4038600" y="2133600"/>
            <a:ext cx="1143000" cy="1066800"/>
          </a:xfrm>
          <a:prstGeom prst="line">
            <a:avLst/>
          </a:prstGeom>
          <a:noFill/>
          <a:ln w="9525">
            <a:solidFill>
              <a:srgbClr val="00FF00"/>
            </a:solidFill>
            <a:round/>
            <a:headEnd/>
            <a:tailEnd/>
          </a:ln>
          <a:effectLst/>
        </p:spPr>
        <p:txBody>
          <a:bodyPr/>
          <a:lstStyle/>
          <a:p>
            <a:endParaRPr lang="en-IN"/>
          </a:p>
        </p:txBody>
      </p:sp>
      <p:sp>
        <p:nvSpPr>
          <p:cNvPr id="312337" name="Oval 17"/>
          <p:cNvSpPr>
            <a:spLocks noChangeArrowheads="1"/>
          </p:cNvSpPr>
          <p:nvPr/>
        </p:nvSpPr>
        <p:spPr bwMode="auto">
          <a:xfrm>
            <a:off x="3886200" y="3124200"/>
            <a:ext cx="304800" cy="304800"/>
          </a:xfrm>
          <a:prstGeom prst="ellipse">
            <a:avLst/>
          </a:prstGeom>
          <a:solidFill>
            <a:schemeClr val="accent1"/>
          </a:solidFill>
          <a:ln w="9525">
            <a:noFill/>
            <a:round/>
            <a:headEnd/>
            <a:tailEnd/>
          </a:ln>
          <a:effectLst/>
        </p:spPr>
        <p:txBody>
          <a:bodyPr wrap="none" anchor="ctr"/>
          <a:lstStyle/>
          <a:p>
            <a:endParaRPr lang="en-IN"/>
          </a:p>
        </p:txBody>
      </p:sp>
      <p:sp>
        <p:nvSpPr>
          <p:cNvPr id="312338" name="Line 18"/>
          <p:cNvSpPr>
            <a:spLocks noChangeShapeType="1"/>
          </p:cNvSpPr>
          <p:nvPr/>
        </p:nvSpPr>
        <p:spPr bwMode="auto">
          <a:xfrm flipV="1">
            <a:off x="3200400" y="4114800"/>
            <a:ext cx="2133600" cy="990600"/>
          </a:xfrm>
          <a:prstGeom prst="line">
            <a:avLst/>
          </a:prstGeom>
          <a:noFill/>
          <a:ln w="9525">
            <a:solidFill>
              <a:srgbClr val="00FF00"/>
            </a:solidFill>
            <a:round/>
            <a:headEnd/>
            <a:tailEnd/>
          </a:ln>
          <a:effectLst/>
        </p:spPr>
        <p:txBody>
          <a:bodyPr/>
          <a:lstStyle/>
          <a:p>
            <a:endParaRPr lang="en-IN"/>
          </a:p>
        </p:txBody>
      </p:sp>
      <p:sp>
        <p:nvSpPr>
          <p:cNvPr id="312339" name="Text Box 19"/>
          <p:cNvSpPr txBox="1">
            <a:spLocks noChangeArrowheads="1"/>
          </p:cNvSpPr>
          <p:nvPr/>
        </p:nvSpPr>
        <p:spPr bwMode="auto">
          <a:xfrm>
            <a:off x="457200" y="5105400"/>
            <a:ext cx="2927350" cy="396875"/>
          </a:xfrm>
          <a:prstGeom prst="rect">
            <a:avLst/>
          </a:prstGeom>
          <a:noFill/>
          <a:ln w="9525">
            <a:noFill/>
            <a:miter lim="800000"/>
            <a:headEnd/>
            <a:tailEnd/>
          </a:ln>
          <a:effectLst/>
        </p:spPr>
        <p:txBody>
          <a:bodyPr wrap="none">
            <a:spAutoFit/>
          </a:bodyPr>
          <a:lstStyle/>
          <a:p>
            <a:r>
              <a:rPr lang="en-US" sz="2000" b="1">
                <a:solidFill>
                  <a:srgbClr val="FFFF00"/>
                </a:solidFill>
                <a:latin typeface="Courier New" pitchFamily="49" charset="0"/>
              </a:rPr>
              <a:t>MOLECULAR MODELING</a:t>
            </a:r>
          </a:p>
        </p:txBody>
      </p:sp>
      <p:sp>
        <p:nvSpPr>
          <p:cNvPr id="312340" name="Text Box 20"/>
          <p:cNvSpPr txBox="1">
            <a:spLocks noChangeArrowheads="1"/>
          </p:cNvSpPr>
          <p:nvPr/>
        </p:nvSpPr>
        <p:spPr bwMode="auto">
          <a:xfrm>
            <a:off x="6172200" y="2895600"/>
            <a:ext cx="2774950" cy="396875"/>
          </a:xfrm>
          <a:prstGeom prst="rect">
            <a:avLst/>
          </a:prstGeom>
          <a:noFill/>
          <a:ln w="9525">
            <a:noFill/>
            <a:miter lim="800000"/>
            <a:headEnd/>
            <a:tailEnd/>
          </a:ln>
          <a:effectLst/>
        </p:spPr>
        <p:txBody>
          <a:bodyPr wrap="none">
            <a:spAutoFit/>
          </a:bodyPr>
          <a:lstStyle/>
          <a:p>
            <a:r>
              <a:rPr lang="en-US" sz="2000" b="1">
                <a:solidFill>
                  <a:srgbClr val="FFFF00"/>
                </a:solidFill>
                <a:latin typeface="Courier New" pitchFamily="49" charset="0"/>
              </a:rPr>
              <a:t>VIRTUAL SCREENING</a:t>
            </a:r>
          </a:p>
        </p:txBody>
      </p:sp>
      <p:sp>
        <p:nvSpPr>
          <p:cNvPr id="312341" name="Line 21"/>
          <p:cNvSpPr>
            <a:spLocks noChangeShapeType="1"/>
          </p:cNvSpPr>
          <p:nvPr/>
        </p:nvSpPr>
        <p:spPr bwMode="auto">
          <a:xfrm flipV="1">
            <a:off x="4267200" y="3124200"/>
            <a:ext cx="1828800" cy="228600"/>
          </a:xfrm>
          <a:prstGeom prst="line">
            <a:avLst/>
          </a:prstGeom>
          <a:noFill/>
          <a:ln w="9525">
            <a:solidFill>
              <a:srgbClr val="00FF00"/>
            </a:solidFill>
            <a:round/>
            <a:headEnd/>
            <a:tailEnd/>
          </a:ln>
          <a:effectLst/>
        </p:spPr>
        <p:txBody>
          <a:bodyPr/>
          <a:lstStyle/>
          <a:p>
            <a:endParaRPr lang="en-IN"/>
          </a:p>
        </p:txBody>
      </p:sp>
      <p:sp>
        <p:nvSpPr>
          <p:cNvPr id="312342" name="Oval 22"/>
          <p:cNvSpPr>
            <a:spLocks noChangeArrowheads="1"/>
          </p:cNvSpPr>
          <p:nvPr/>
        </p:nvSpPr>
        <p:spPr bwMode="auto">
          <a:xfrm>
            <a:off x="4114800" y="3276600"/>
            <a:ext cx="304800" cy="304800"/>
          </a:xfrm>
          <a:prstGeom prst="ellipse">
            <a:avLst/>
          </a:prstGeom>
          <a:solidFill>
            <a:schemeClr val="accent1"/>
          </a:solidFill>
          <a:ln w="9525">
            <a:noFill/>
            <a:round/>
            <a:headEnd/>
            <a:tailEnd/>
          </a:ln>
          <a:effectLst/>
        </p:spPr>
        <p:txBody>
          <a:bodyPr wrap="none" anchor="ctr"/>
          <a:lstStyle/>
          <a:p>
            <a:endParaRPr lang="en-IN"/>
          </a:p>
        </p:txBody>
      </p:sp>
      <p:sp>
        <p:nvSpPr>
          <p:cNvPr id="312343" name="Line 23"/>
          <p:cNvSpPr>
            <a:spLocks noChangeShapeType="1"/>
          </p:cNvSpPr>
          <p:nvPr/>
        </p:nvSpPr>
        <p:spPr bwMode="auto">
          <a:xfrm flipV="1">
            <a:off x="3886200" y="3657600"/>
            <a:ext cx="990600" cy="533400"/>
          </a:xfrm>
          <a:prstGeom prst="line">
            <a:avLst/>
          </a:prstGeom>
          <a:noFill/>
          <a:ln w="9525">
            <a:solidFill>
              <a:srgbClr val="00FF00"/>
            </a:solidFill>
            <a:round/>
            <a:headEnd/>
            <a:tailEnd/>
          </a:ln>
          <a:effectLst/>
        </p:spPr>
        <p:txBody>
          <a:bodyPr/>
          <a:lstStyle/>
          <a:p>
            <a:endParaRPr lang="en-IN"/>
          </a:p>
        </p:txBody>
      </p:sp>
      <p:sp>
        <p:nvSpPr>
          <p:cNvPr id="312344" name="Text Box 24"/>
          <p:cNvSpPr txBox="1">
            <a:spLocks noChangeArrowheads="1"/>
          </p:cNvSpPr>
          <p:nvPr/>
        </p:nvSpPr>
        <p:spPr bwMode="auto">
          <a:xfrm>
            <a:off x="228600" y="4114800"/>
            <a:ext cx="3689350" cy="396875"/>
          </a:xfrm>
          <a:prstGeom prst="rect">
            <a:avLst/>
          </a:prstGeom>
          <a:noFill/>
          <a:ln w="9525">
            <a:noFill/>
            <a:miter lim="800000"/>
            <a:headEnd/>
            <a:tailEnd/>
          </a:ln>
          <a:effectLst/>
        </p:spPr>
        <p:txBody>
          <a:bodyPr wrap="none">
            <a:spAutoFit/>
          </a:bodyPr>
          <a:lstStyle/>
          <a:p>
            <a:r>
              <a:rPr lang="en-US" sz="2000" b="1">
                <a:solidFill>
                  <a:srgbClr val="FFFF00"/>
                </a:solidFill>
                <a:latin typeface="Courier New" pitchFamily="49" charset="0"/>
              </a:rPr>
              <a:t>COMBINATORIAL CHEMISTRY</a:t>
            </a:r>
          </a:p>
        </p:txBody>
      </p:sp>
      <p:sp>
        <p:nvSpPr>
          <p:cNvPr id="312345" name="Line 25"/>
          <p:cNvSpPr>
            <a:spLocks noChangeShapeType="1"/>
          </p:cNvSpPr>
          <p:nvPr/>
        </p:nvSpPr>
        <p:spPr bwMode="auto">
          <a:xfrm flipV="1">
            <a:off x="5715000" y="5105400"/>
            <a:ext cx="1295400" cy="685800"/>
          </a:xfrm>
          <a:prstGeom prst="line">
            <a:avLst/>
          </a:prstGeom>
          <a:noFill/>
          <a:ln w="9525">
            <a:solidFill>
              <a:srgbClr val="00FF00"/>
            </a:solidFill>
            <a:round/>
            <a:headEnd/>
            <a:tailEnd/>
          </a:ln>
          <a:effectLst/>
        </p:spPr>
        <p:txBody>
          <a:bodyPr/>
          <a:lstStyle/>
          <a:p>
            <a:endParaRPr lang="en-IN"/>
          </a:p>
        </p:txBody>
      </p:sp>
      <p:sp>
        <p:nvSpPr>
          <p:cNvPr id="312346" name="Text Box 26"/>
          <p:cNvSpPr txBox="1">
            <a:spLocks noChangeArrowheads="1"/>
          </p:cNvSpPr>
          <p:nvPr/>
        </p:nvSpPr>
        <p:spPr bwMode="auto">
          <a:xfrm>
            <a:off x="533400" y="5867400"/>
            <a:ext cx="5060950" cy="396875"/>
          </a:xfrm>
          <a:prstGeom prst="rect">
            <a:avLst/>
          </a:prstGeom>
          <a:noFill/>
          <a:ln w="9525">
            <a:noFill/>
            <a:miter lim="800000"/>
            <a:headEnd/>
            <a:tailEnd/>
          </a:ln>
          <a:effectLst/>
        </p:spPr>
        <p:txBody>
          <a:bodyPr wrap="none">
            <a:spAutoFit/>
          </a:bodyPr>
          <a:lstStyle/>
          <a:p>
            <a:r>
              <a:rPr lang="en-US" sz="2000" b="1">
                <a:solidFill>
                  <a:srgbClr val="FFFF00"/>
                </a:solidFill>
                <a:latin typeface="Courier New" pitchFamily="49" charset="0"/>
              </a:rPr>
              <a:t>IN VITRO &amp; IN SILICO ADME MODELS</a:t>
            </a:r>
          </a:p>
        </p:txBody>
      </p:sp>
      <p:sp>
        <p:nvSpPr>
          <p:cNvPr id="312347" name="Text Box 27"/>
          <p:cNvSpPr txBox="1">
            <a:spLocks noChangeArrowheads="1"/>
          </p:cNvSpPr>
          <p:nvPr/>
        </p:nvSpPr>
        <p:spPr bwMode="auto">
          <a:xfrm>
            <a:off x="4953000" y="1066800"/>
            <a:ext cx="3956050" cy="641350"/>
          </a:xfrm>
          <a:prstGeom prst="rect">
            <a:avLst/>
          </a:prstGeom>
          <a:noFill/>
          <a:ln w="9525">
            <a:noFill/>
            <a:miter lim="800000"/>
            <a:headEnd/>
            <a:tailEnd/>
          </a:ln>
          <a:effectLst/>
        </p:spPr>
        <p:txBody>
          <a:bodyPr wrap="none">
            <a:spAutoFit/>
          </a:bodyPr>
          <a:lstStyle/>
          <a:p>
            <a:r>
              <a:rPr lang="en-US" sz="1800" i="1">
                <a:solidFill>
                  <a:srgbClr val="00FF00"/>
                </a:solidFill>
              </a:rPr>
              <a:t>Potentially producing many more targets</a:t>
            </a:r>
          </a:p>
          <a:p>
            <a:r>
              <a:rPr lang="en-US" sz="1800" i="1">
                <a:solidFill>
                  <a:srgbClr val="00FF00"/>
                </a:solidFill>
              </a:rPr>
              <a:t>and “personalized” targets</a:t>
            </a:r>
          </a:p>
        </p:txBody>
      </p:sp>
      <p:sp>
        <p:nvSpPr>
          <p:cNvPr id="312348" name="Text Box 28"/>
          <p:cNvSpPr txBox="1">
            <a:spLocks noChangeArrowheads="1"/>
          </p:cNvSpPr>
          <p:nvPr/>
        </p:nvSpPr>
        <p:spPr bwMode="auto">
          <a:xfrm>
            <a:off x="5302250" y="2209800"/>
            <a:ext cx="3790950" cy="641350"/>
          </a:xfrm>
          <a:prstGeom prst="rect">
            <a:avLst/>
          </a:prstGeom>
          <a:noFill/>
          <a:ln w="9525">
            <a:noFill/>
            <a:miter lim="800000"/>
            <a:headEnd/>
            <a:tailEnd/>
          </a:ln>
          <a:effectLst/>
        </p:spPr>
        <p:txBody>
          <a:bodyPr wrap="none">
            <a:spAutoFit/>
          </a:bodyPr>
          <a:lstStyle/>
          <a:p>
            <a:r>
              <a:rPr lang="en-US" sz="1800" i="1">
                <a:solidFill>
                  <a:srgbClr val="00FF00"/>
                </a:solidFill>
              </a:rPr>
              <a:t>Screening up to 100,000 compounds a</a:t>
            </a:r>
          </a:p>
          <a:p>
            <a:r>
              <a:rPr lang="en-US" sz="1800" i="1">
                <a:solidFill>
                  <a:srgbClr val="00FF00"/>
                </a:solidFill>
              </a:rPr>
              <a:t>day for activity against a target protein</a:t>
            </a:r>
          </a:p>
        </p:txBody>
      </p:sp>
      <p:sp>
        <p:nvSpPr>
          <p:cNvPr id="312349" name="Text Box 29"/>
          <p:cNvSpPr txBox="1">
            <a:spLocks noChangeArrowheads="1"/>
          </p:cNvSpPr>
          <p:nvPr/>
        </p:nvSpPr>
        <p:spPr bwMode="auto">
          <a:xfrm>
            <a:off x="6248400" y="3200400"/>
            <a:ext cx="2057400" cy="641350"/>
          </a:xfrm>
          <a:prstGeom prst="rect">
            <a:avLst/>
          </a:prstGeom>
          <a:noFill/>
          <a:ln w="9525">
            <a:noFill/>
            <a:miter lim="800000"/>
            <a:headEnd/>
            <a:tailEnd/>
          </a:ln>
          <a:effectLst/>
        </p:spPr>
        <p:txBody>
          <a:bodyPr wrap="none">
            <a:spAutoFit/>
          </a:bodyPr>
          <a:lstStyle/>
          <a:p>
            <a:r>
              <a:rPr lang="en-US" sz="1800" i="1">
                <a:solidFill>
                  <a:srgbClr val="00FF00"/>
                </a:solidFill>
              </a:rPr>
              <a:t>Using a computer to</a:t>
            </a:r>
          </a:p>
          <a:p>
            <a:r>
              <a:rPr lang="en-US" sz="1800" i="1">
                <a:solidFill>
                  <a:srgbClr val="00FF00"/>
                </a:solidFill>
              </a:rPr>
              <a:t>predict activity</a:t>
            </a:r>
          </a:p>
        </p:txBody>
      </p:sp>
      <p:sp>
        <p:nvSpPr>
          <p:cNvPr id="312350" name="Text Box 30"/>
          <p:cNvSpPr txBox="1">
            <a:spLocks noChangeArrowheads="1"/>
          </p:cNvSpPr>
          <p:nvPr/>
        </p:nvSpPr>
        <p:spPr bwMode="auto">
          <a:xfrm>
            <a:off x="381000" y="4419600"/>
            <a:ext cx="3162300" cy="641350"/>
          </a:xfrm>
          <a:prstGeom prst="rect">
            <a:avLst/>
          </a:prstGeom>
          <a:noFill/>
          <a:ln w="9525">
            <a:noFill/>
            <a:miter lim="800000"/>
            <a:headEnd/>
            <a:tailEnd/>
          </a:ln>
          <a:effectLst/>
        </p:spPr>
        <p:txBody>
          <a:bodyPr wrap="none">
            <a:spAutoFit/>
          </a:bodyPr>
          <a:lstStyle/>
          <a:p>
            <a:r>
              <a:rPr lang="en-US" sz="1800" i="1">
                <a:solidFill>
                  <a:srgbClr val="00FF00"/>
                </a:solidFill>
              </a:rPr>
              <a:t>Rapidly producing vast numbers</a:t>
            </a:r>
          </a:p>
          <a:p>
            <a:r>
              <a:rPr lang="en-US" sz="1800" i="1">
                <a:solidFill>
                  <a:srgbClr val="00FF00"/>
                </a:solidFill>
              </a:rPr>
              <a:t>of compounds</a:t>
            </a:r>
          </a:p>
        </p:txBody>
      </p:sp>
      <p:sp>
        <p:nvSpPr>
          <p:cNvPr id="312351" name="Text Box 31"/>
          <p:cNvSpPr txBox="1">
            <a:spLocks noChangeArrowheads="1"/>
          </p:cNvSpPr>
          <p:nvPr/>
        </p:nvSpPr>
        <p:spPr bwMode="auto">
          <a:xfrm>
            <a:off x="685800" y="5410200"/>
            <a:ext cx="4883150" cy="366713"/>
          </a:xfrm>
          <a:prstGeom prst="rect">
            <a:avLst/>
          </a:prstGeom>
          <a:noFill/>
          <a:ln w="9525">
            <a:noFill/>
            <a:miter lim="800000"/>
            <a:headEnd/>
            <a:tailEnd/>
          </a:ln>
          <a:effectLst/>
        </p:spPr>
        <p:txBody>
          <a:bodyPr wrap="none">
            <a:spAutoFit/>
          </a:bodyPr>
          <a:lstStyle/>
          <a:p>
            <a:r>
              <a:rPr lang="en-US" sz="1800" i="1">
                <a:solidFill>
                  <a:srgbClr val="00FF00"/>
                </a:solidFill>
              </a:rPr>
              <a:t>Computer graphics &amp; models help improve activity</a:t>
            </a:r>
          </a:p>
        </p:txBody>
      </p:sp>
      <p:sp>
        <p:nvSpPr>
          <p:cNvPr id="312352" name="Text Box 32"/>
          <p:cNvSpPr txBox="1">
            <a:spLocks noChangeArrowheads="1"/>
          </p:cNvSpPr>
          <p:nvPr/>
        </p:nvSpPr>
        <p:spPr bwMode="auto">
          <a:xfrm>
            <a:off x="914400" y="6172200"/>
            <a:ext cx="5695950" cy="366713"/>
          </a:xfrm>
          <a:prstGeom prst="rect">
            <a:avLst/>
          </a:prstGeom>
          <a:noFill/>
          <a:ln w="9525">
            <a:noFill/>
            <a:miter lim="800000"/>
            <a:headEnd/>
            <a:tailEnd/>
          </a:ln>
          <a:effectLst/>
        </p:spPr>
        <p:txBody>
          <a:bodyPr wrap="none">
            <a:spAutoFit/>
          </a:bodyPr>
          <a:lstStyle/>
          <a:p>
            <a:r>
              <a:rPr lang="en-US" sz="1800" i="1">
                <a:solidFill>
                  <a:srgbClr val="00FF00"/>
                </a:solidFill>
              </a:rPr>
              <a:t>Tissue and computer models begin to replace animal testing</a:t>
            </a:r>
          </a:p>
        </p:txBody>
      </p:sp>
      <p:sp>
        <p:nvSpPr>
          <p:cNvPr id="312353" name="Oval 33"/>
          <p:cNvSpPr>
            <a:spLocks noChangeArrowheads="1"/>
          </p:cNvSpPr>
          <p:nvPr/>
        </p:nvSpPr>
        <p:spPr bwMode="auto">
          <a:xfrm>
            <a:off x="5334000" y="3886200"/>
            <a:ext cx="304800" cy="304800"/>
          </a:xfrm>
          <a:prstGeom prst="ellipse">
            <a:avLst/>
          </a:prstGeom>
          <a:solidFill>
            <a:schemeClr val="accent1"/>
          </a:solidFill>
          <a:ln w="9525">
            <a:noFill/>
            <a:round/>
            <a:headEnd/>
            <a:tailEnd/>
          </a:ln>
          <a:effectLst/>
        </p:spPr>
        <p:txBody>
          <a:bodyPr wrap="none" anchor="ctr"/>
          <a:lstStyle/>
          <a:p>
            <a:endParaRPr lang="en-IN"/>
          </a:p>
        </p:txBody>
      </p:sp>
      <p:sp>
        <p:nvSpPr>
          <p:cNvPr id="312354" name="Oval 34"/>
          <p:cNvSpPr>
            <a:spLocks noChangeArrowheads="1"/>
          </p:cNvSpPr>
          <p:nvPr/>
        </p:nvSpPr>
        <p:spPr bwMode="auto">
          <a:xfrm>
            <a:off x="4724400" y="3505200"/>
            <a:ext cx="304800" cy="304800"/>
          </a:xfrm>
          <a:prstGeom prst="ellipse">
            <a:avLst/>
          </a:prstGeom>
          <a:solidFill>
            <a:schemeClr val="accent1"/>
          </a:solidFill>
          <a:ln w="9525">
            <a:noFill/>
            <a:round/>
            <a:headEnd/>
            <a:tailEnd/>
          </a:ln>
          <a:effectLst/>
        </p:spPr>
        <p:txBody>
          <a:bodyPr wrap="none" anchor="ctr"/>
          <a:lstStyle/>
          <a:p>
            <a:endParaRPr lang="en-IN"/>
          </a:p>
        </p:txBody>
      </p:sp>
      <p:sp>
        <p:nvSpPr>
          <p:cNvPr id="312355" name="Oval 35"/>
          <p:cNvSpPr>
            <a:spLocks noChangeArrowheads="1"/>
          </p:cNvSpPr>
          <p:nvPr/>
        </p:nvSpPr>
        <p:spPr bwMode="auto">
          <a:xfrm>
            <a:off x="6858000" y="4953000"/>
            <a:ext cx="304800" cy="304800"/>
          </a:xfrm>
          <a:prstGeom prst="ellipse">
            <a:avLst/>
          </a:prstGeom>
          <a:solidFill>
            <a:schemeClr val="accent1"/>
          </a:solidFill>
          <a:ln w="9525">
            <a:noFill/>
            <a:round/>
            <a:headEnd/>
            <a:tailEnd/>
          </a:ln>
          <a:effectLst/>
        </p:spPr>
        <p:txBody>
          <a:bodyPr wrap="none" anchor="ctr"/>
          <a:lstStyle/>
          <a:p>
            <a:endParaRPr lang="en-IN"/>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12334"/>
                                        </p:tgtEl>
                                        <p:attrNameLst>
                                          <p:attrName>style.visibility</p:attrName>
                                        </p:attrNameLst>
                                      </p:cBhvr>
                                      <p:to>
                                        <p:strVal val="visible"/>
                                      </p:to>
                                    </p:set>
                                    <p:anim calcmode="lin" valueType="num">
                                      <p:cBhvr>
                                        <p:cTn id="7" dur="500" fill="hold"/>
                                        <p:tgtEl>
                                          <p:spTgt spid="3123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2334"/>
                                        </p:tgtEl>
                                        <p:attrNameLst>
                                          <p:attrName>ppt_y</p:attrName>
                                        </p:attrNameLst>
                                      </p:cBhvr>
                                      <p:tavLst>
                                        <p:tav tm="0">
                                          <p:val>
                                            <p:strVal val="#ppt_y"/>
                                          </p:val>
                                        </p:tav>
                                        <p:tav tm="100000">
                                          <p:val>
                                            <p:strVal val="#ppt_y"/>
                                          </p:val>
                                        </p:tav>
                                      </p:tavLst>
                                    </p:anim>
                                    <p:anim calcmode="lin" valueType="num">
                                      <p:cBhvr>
                                        <p:cTn id="9" dur="500" fill="hold"/>
                                        <p:tgtEl>
                                          <p:spTgt spid="3123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23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23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2347"/>
                                        </p:tgtEl>
                                        <p:attrNameLst>
                                          <p:attrName>style.visibility</p:attrName>
                                        </p:attrNameLst>
                                      </p:cBhvr>
                                      <p:to>
                                        <p:strVal val="visible"/>
                                      </p:to>
                                    </p:set>
                                    <p:animEffect transition="in" filter="fade">
                                      <p:cBhvr>
                                        <p:cTn id="14" dur="2000"/>
                                        <p:tgtEl>
                                          <p:spTgt spid="31234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23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23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23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337"/>
                                        </p:tgtEl>
                                        <p:attrNameLst>
                                          <p:attrName>style.visibility</p:attrName>
                                        </p:attrNameLst>
                                      </p:cBhvr>
                                      <p:to>
                                        <p:strVal val="visible"/>
                                      </p:to>
                                    </p:se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12335"/>
                                        </p:tgtEl>
                                        <p:attrNameLst>
                                          <p:attrName>style.visibility</p:attrName>
                                        </p:attrNameLst>
                                      </p:cBhvr>
                                      <p:to>
                                        <p:strVal val="visible"/>
                                      </p:to>
                                    </p:set>
                                    <p:anim calcmode="lin" valueType="num">
                                      <p:cBhvr>
                                        <p:cTn id="27" dur="500" fill="hold"/>
                                        <p:tgtEl>
                                          <p:spTgt spid="31233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12335"/>
                                        </p:tgtEl>
                                        <p:attrNameLst>
                                          <p:attrName>ppt_y</p:attrName>
                                        </p:attrNameLst>
                                      </p:cBhvr>
                                      <p:tavLst>
                                        <p:tav tm="0">
                                          <p:val>
                                            <p:strVal val="#ppt_y"/>
                                          </p:val>
                                        </p:tav>
                                        <p:tav tm="100000">
                                          <p:val>
                                            <p:strVal val="#ppt_y"/>
                                          </p:val>
                                        </p:tav>
                                      </p:tavLst>
                                    </p:anim>
                                    <p:anim calcmode="lin" valueType="num">
                                      <p:cBhvr>
                                        <p:cTn id="29" dur="500" fill="hold"/>
                                        <p:tgtEl>
                                          <p:spTgt spid="31233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1233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123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2348"/>
                                        </p:tgtEl>
                                        <p:attrNameLst>
                                          <p:attrName>style.visibility</p:attrName>
                                        </p:attrNameLst>
                                      </p:cBhvr>
                                      <p:to>
                                        <p:strVal val="visible"/>
                                      </p:to>
                                    </p:set>
                                    <p:animEffect transition="in" filter="fade">
                                      <p:cBhvr>
                                        <p:cTn id="34" dur="2000"/>
                                        <p:tgtEl>
                                          <p:spTgt spid="31234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23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2341"/>
                                        </p:tgtEl>
                                        <p:attrNameLst>
                                          <p:attrName>style.visibility</p:attrName>
                                        </p:attrNameLst>
                                      </p:cBhvr>
                                      <p:to>
                                        <p:strVal val="visible"/>
                                      </p:to>
                                    </p:se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312340"/>
                                        </p:tgtEl>
                                        <p:attrNameLst>
                                          <p:attrName>style.visibility</p:attrName>
                                        </p:attrNameLst>
                                      </p:cBhvr>
                                      <p:to>
                                        <p:strVal val="visible"/>
                                      </p:to>
                                    </p:set>
                                    <p:anim calcmode="lin" valueType="num">
                                      <p:cBhvr>
                                        <p:cTn id="43" dur="500" fill="hold"/>
                                        <p:tgtEl>
                                          <p:spTgt spid="31234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12340"/>
                                        </p:tgtEl>
                                        <p:attrNameLst>
                                          <p:attrName>ppt_y</p:attrName>
                                        </p:attrNameLst>
                                      </p:cBhvr>
                                      <p:tavLst>
                                        <p:tav tm="0">
                                          <p:val>
                                            <p:strVal val="#ppt_y"/>
                                          </p:val>
                                        </p:tav>
                                        <p:tav tm="100000">
                                          <p:val>
                                            <p:strVal val="#ppt_y"/>
                                          </p:val>
                                        </p:tav>
                                      </p:tavLst>
                                    </p:anim>
                                    <p:anim calcmode="lin" valueType="num">
                                      <p:cBhvr>
                                        <p:cTn id="45" dur="500" fill="hold"/>
                                        <p:tgtEl>
                                          <p:spTgt spid="31234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1234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123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2349"/>
                                        </p:tgtEl>
                                        <p:attrNameLst>
                                          <p:attrName>style.visibility</p:attrName>
                                        </p:attrNameLst>
                                      </p:cBhvr>
                                      <p:to>
                                        <p:strVal val="visible"/>
                                      </p:to>
                                    </p:set>
                                    <p:animEffect transition="in" filter="fade">
                                      <p:cBhvr>
                                        <p:cTn id="50" dur="2000"/>
                                        <p:tgtEl>
                                          <p:spTgt spid="312349"/>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312344"/>
                                        </p:tgtEl>
                                        <p:attrNameLst>
                                          <p:attrName>style.visibility</p:attrName>
                                        </p:attrNameLst>
                                      </p:cBhvr>
                                      <p:to>
                                        <p:strVal val="visible"/>
                                      </p:to>
                                    </p:set>
                                    <p:anim calcmode="lin" valueType="num">
                                      <p:cBhvr>
                                        <p:cTn id="55" dur="500" fill="hold"/>
                                        <p:tgtEl>
                                          <p:spTgt spid="31234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12344"/>
                                        </p:tgtEl>
                                        <p:attrNameLst>
                                          <p:attrName>ppt_y</p:attrName>
                                        </p:attrNameLst>
                                      </p:cBhvr>
                                      <p:tavLst>
                                        <p:tav tm="0">
                                          <p:val>
                                            <p:strVal val="#ppt_y"/>
                                          </p:val>
                                        </p:tav>
                                        <p:tav tm="100000">
                                          <p:val>
                                            <p:strVal val="#ppt_y"/>
                                          </p:val>
                                        </p:tav>
                                      </p:tavLst>
                                    </p:anim>
                                    <p:anim calcmode="lin" valueType="num">
                                      <p:cBhvr>
                                        <p:cTn id="57" dur="500" fill="hold"/>
                                        <p:tgtEl>
                                          <p:spTgt spid="31234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1234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12344"/>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31235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2343"/>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312350"/>
                                        </p:tgtEl>
                                        <p:attrNameLst>
                                          <p:attrName>style.visibility</p:attrName>
                                        </p:attrNameLst>
                                      </p:cBhvr>
                                      <p:to>
                                        <p:strVal val="visible"/>
                                      </p:to>
                                    </p:set>
                                    <p:animEffect transition="in" filter="fade">
                                      <p:cBhvr>
                                        <p:cTn id="66" dur="2000"/>
                                        <p:tgtEl>
                                          <p:spTgt spid="312350"/>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312339"/>
                                        </p:tgtEl>
                                        <p:attrNameLst>
                                          <p:attrName>style.visibility</p:attrName>
                                        </p:attrNameLst>
                                      </p:cBhvr>
                                      <p:to>
                                        <p:strVal val="visible"/>
                                      </p:to>
                                    </p:set>
                                    <p:anim calcmode="lin" valueType="num">
                                      <p:cBhvr>
                                        <p:cTn id="71" dur="500" fill="hold"/>
                                        <p:tgtEl>
                                          <p:spTgt spid="31233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12339"/>
                                        </p:tgtEl>
                                        <p:attrNameLst>
                                          <p:attrName>ppt_y</p:attrName>
                                        </p:attrNameLst>
                                      </p:cBhvr>
                                      <p:tavLst>
                                        <p:tav tm="0">
                                          <p:val>
                                            <p:strVal val="#ppt_y"/>
                                          </p:val>
                                        </p:tav>
                                        <p:tav tm="100000">
                                          <p:val>
                                            <p:strVal val="#ppt_y"/>
                                          </p:val>
                                        </p:tav>
                                      </p:tavLst>
                                    </p:anim>
                                    <p:anim calcmode="lin" valueType="num">
                                      <p:cBhvr>
                                        <p:cTn id="73" dur="500" fill="hold"/>
                                        <p:tgtEl>
                                          <p:spTgt spid="31233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1233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12339"/>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31233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12353"/>
                                        </p:tgtEl>
                                        <p:attrNameLst>
                                          <p:attrName>style.visibility</p:attrName>
                                        </p:attrNameLst>
                                      </p:cBhvr>
                                      <p:to>
                                        <p:strVal val="visible"/>
                                      </p:to>
                                    </p:set>
                                  </p:childTnLst>
                                </p:cTn>
                              </p:par>
                              <p:par>
                                <p:cTn id="80" presetID="10" presetClass="entr" presetSubtype="0" fill="hold" grpId="0" nodeType="withEffect">
                                  <p:stCondLst>
                                    <p:cond delay="0"/>
                                  </p:stCondLst>
                                  <p:childTnLst>
                                    <p:set>
                                      <p:cBhvr>
                                        <p:cTn id="81" dur="1" fill="hold">
                                          <p:stCondLst>
                                            <p:cond delay="0"/>
                                          </p:stCondLst>
                                        </p:cTn>
                                        <p:tgtEl>
                                          <p:spTgt spid="312351"/>
                                        </p:tgtEl>
                                        <p:attrNameLst>
                                          <p:attrName>style.visibility</p:attrName>
                                        </p:attrNameLst>
                                      </p:cBhvr>
                                      <p:to>
                                        <p:strVal val="visible"/>
                                      </p:to>
                                    </p:set>
                                    <p:animEffect transition="in" filter="fade">
                                      <p:cBhvr>
                                        <p:cTn id="82" dur="2000"/>
                                        <p:tgtEl>
                                          <p:spTgt spid="312351"/>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312346"/>
                                        </p:tgtEl>
                                        <p:attrNameLst>
                                          <p:attrName>style.visibility</p:attrName>
                                        </p:attrNameLst>
                                      </p:cBhvr>
                                      <p:to>
                                        <p:strVal val="visible"/>
                                      </p:to>
                                    </p:set>
                                    <p:anim calcmode="lin" valueType="num">
                                      <p:cBhvr>
                                        <p:cTn id="87" dur="500" fill="hold"/>
                                        <p:tgtEl>
                                          <p:spTgt spid="312346"/>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12346"/>
                                        </p:tgtEl>
                                        <p:attrNameLst>
                                          <p:attrName>ppt_y</p:attrName>
                                        </p:attrNameLst>
                                      </p:cBhvr>
                                      <p:tavLst>
                                        <p:tav tm="0">
                                          <p:val>
                                            <p:strVal val="#ppt_y"/>
                                          </p:val>
                                        </p:tav>
                                        <p:tav tm="100000">
                                          <p:val>
                                            <p:strVal val="#ppt_y"/>
                                          </p:val>
                                        </p:tav>
                                      </p:tavLst>
                                    </p:anim>
                                    <p:anim calcmode="lin" valueType="num">
                                      <p:cBhvr>
                                        <p:cTn id="89" dur="500" fill="hold"/>
                                        <p:tgtEl>
                                          <p:spTgt spid="312346"/>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123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12346"/>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31234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12355"/>
                                        </p:tgtEl>
                                        <p:attrNameLst>
                                          <p:attrName>style.visibility</p:attrName>
                                        </p:attrNameLst>
                                      </p:cBhvr>
                                      <p:to>
                                        <p:strVal val="visible"/>
                                      </p:to>
                                    </p:set>
                                  </p:childTnLst>
                                </p:cTn>
                              </p:par>
                              <p:par>
                                <p:cTn id="96" presetID="10" presetClass="entr" presetSubtype="0" fill="hold" grpId="0" nodeType="withEffect">
                                  <p:stCondLst>
                                    <p:cond delay="0"/>
                                  </p:stCondLst>
                                  <p:childTnLst>
                                    <p:set>
                                      <p:cBhvr>
                                        <p:cTn id="97" dur="1" fill="hold">
                                          <p:stCondLst>
                                            <p:cond delay="0"/>
                                          </p:stCondLst>
                                        </p:cTn>
                                        <p:tgtEl>
                                          <p:spTgt spid="312352"/>
                                        </p:tgtEl>
                                        <p:attrNameLst>
                                          <p:attrName>style.visibility</p:attrName>
                                        </p:attrNameLst>
                                      </p:cBhvr>
                                      <p:to>
                                        <p:strVal val="visible"/>
                                      </p:to>
                                    </p:set>
                                    <p:animEffect transition="in" filter="fade">
                                      <p:cBhvr>
                                        <p:cTn id="98" dur="2000"/>
                                        <p:tgtEl>
                                          <p:spTgt spid="31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2" grpId="0" animBg="1"/>
      <p:bldP spid="312333" grpId="0" animBg="1"/>
      <p:bldP spid="312334" grpId="0"/>
      <p:bldP spid="312335" grpId="0"/>
      <p:bldP spid="312336" grpId="0" animBg="1"/>
      <p:bldP spid="312337" grpId="0" animBg="1"/>
      <p:bldP spid="312338" grpId="0" animBg="1"/>
      <p:bldP spid="312339" grpId="0"/>
      <p:bldP spid="312340" grpId="0"/>
      <p:bldP spid="312341" grpId="0" animBg="1"/>
      <p:bldP spid="312342" grpId="0" animBg="1"/>
      <p:bldP spid="312343" grpId="0" animBg="1"/>
      <p:bldP spid="312344" grpId="0"/>
      <p:bldP spid="312345" grpId="0" animBg="1"/>
      <p:bldP spid="312346" grpId="0"/>
      <p:bldP spid="312347" grpId="0"/>
      <p:bldP spid="312348" grpId="0"/>
      <p:bldP spid="312349" grpId="0"/>
      <p:bldP spid="312350" grpId="0"/>
      <p:bldP spid="312351" grpId="0"/>
      <p:bldP spid="312352" grpId="0"/>
      <p:bldP spid="312353" grpId="0" animBg="1"/>
      <p:bldP spid="312354" grpId="0" animBg="1"/>
      <p:bldP spid="31235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0" y="228600"/>
            <a:ext cx="9144000" cy="762000"/>
          </a:xfrm>
        </p:spPr>
        <p:txBody>
          <a:bodyPr/>
          <a:lstStyle/>
          <a:p>
            <a:pPr>
              <a:defRPr/>
            </a:pPr>
            <a:r>
              <a:rPr lang="en-US" sz="2800" b="1">
                <a:solidFill>
                  <a:schemeClr val="tx1"/>
                </a:solidFill>
                <a:latin typeface="Helvetica" charset="0"/>
                <a:ea typeface="+mj-ea"/>
                <a:cs typeface="ＭＳ Ｐゴシック" charset="0"/>
              </a:rPr>
              <a:t>Drug Design based on Bioinformatics Tools</a:t>
            </a:r>
            <a:endParaRPr lang="en-US" b="1">
              <a:solidFill>
                <a:schemeClr val="tx1"/>
              </a:solidFill>
              <a:latin typeface="Helvetica" charset="0"/>
              <a:ea typeface="+mj-ea"/>
              <a:cs typeface="ＭＳ Ｐゴシック" charset="0"/>
            </a:endParaRPr>
          </a:p>
        </p:txBody>
      </p:sp>
      <p:sp>
        <p:nvSpPr>
          <p:cNvPr id="157699" name="Rectangle 3"/>
          <p:cNvSpPr>
            <a:spLocks noGrp="1" noChangeArrowheads="1"/>
          </p:cNvSpPr>
          <p:nvPr>
            <p:ph type="body" idx="4294967295"/>
          </p:nvPr>
        </p:nvSpPr>
        <p:spPr>
          <a:xfrm>
            <a:off x="609600" y="1676400"/>
            <a:ext cx="7772400" cy="4800600"/>
          </a:xfrm>
        </p:spPr>
        <p:txBody>
          <a:bodyPr/>
          <a:lstStyle/>
          <a:p>
            <a:pPr algn="just">
              <a:spcBef>
                <a:spcPts val="500"/>
              </a:spcBef>
              <a:spcAft>
                <a:spcPts val="500"/>
              </a:spcAft>
            </a:pPr>
            <a:r>
              <a:rPr lang="en-US" sz="1800" b="1"/>
              <a:t>Detect the Molecular Bases for Disease</a:t>
            </a:r>
            <a:endParaRPr lang="en-US" sz="2800" b="1"/>
          </a:p>
          <a:p>
            <a:pPr lvl="1" algn="just">
              <a:spcBef>
                <a:spcPts val="500"/>
              </a:spcBef>
              <a:spcAft>
                <a:spcPts val="500"/>
              </a:spcAft>
            </a:pPr>
            <a:r>
              <a:rPr lang="en-US" sz="1800"/>
              <a:t>Detection of drug binding site</a:t>
            </a:r>
          </a:p>
          <a:p>
            <a:pPr lvl="1" algn="just">
              <a:spcBef>
                <a:spcPts val="500"/>
              </a:spcBef>
              <a:spcAft>
                <a:spcPts val="500"/>
              </a:spcAft>
            </a:pPr>
            <a:r>
              <a:rPr lang="en-US" sz="1800"/>
              <a:t>Tailor drug to bind at that site</a:t>
            </a:r>
          </a:p>
          <a:p>
            <a:pPr lvl="1" algn="just">
              <a:spcBef>
                <a:spcPts val="500"/>
              </a:spcBef>
              <a:spcAft>
                <a:spcPts val="500"/>
              </a:spcAft>
            </a:pPr>
            <a:r>
              <a:rPr lang="en-US" sz="1800"/>
              <a:t>Protein modeling techniques</a:t>
            </a:r>
          </a:p>
          <a:p>
            <a:pPr lvl="1" algn="just">
              <a:spcBef>
                <a:spcPts val="500"/>
              </a:spcBef>
              <a:spcAft>
                <a:spcPts val="500"/>
              </a:spcAft>
            </a:pPr>
            <a:r>
              <a:rPr lang="en-US" sz="1800"/>
              <a:t>Traditional Method (brute force testing)</a:t>
            </a:r>
          </a:p>
          <a:p>
            <a:pPr lvl="1" algn="just">
              <a:spcBef>
                <a:spcPts val="500"/>
              </a:spcBef>
              <a:spcAft>
                <a:spcPts val="500"/>
              </a:spcAft>
              <a:buFontTx/>
              <a:buNone/>
            </a:pPr>
            <a:endParaRPr lang="en-US" sz="1800"/>
          </a:p>
          <a:p>
            <a:pPr algn="just">
              <a:spcBef>
                <a:spcPts val="500"/>
              </a:spcBef>
              <a:spcAft>
                <a:spcPts val="500"/>
              </a:spcAft>
            </a:pPr>
            <a:r>
              <a:rPr lang="en-US" sz="1800" b="1"/>
              <a:t> Rational drug design techniques</a:t>
            </a:r>
            <a:endParaRPr lang="en-US" sz="1800"/>
          </a:p>
          <a:p>
            <a:pPr lvl="1" algn="just">
              <a:spcBef>
                <a:spcPts val="500"/>
              </a:spcBef>
              <a:spcAft>
                <a:spcPts val="500"/>
              </a:spcAft>
            </a:pPr>
            <a:r>
              <a:rPr lang="en-US" sz="1800"/>
              <a:t>Screen likely compounds built </a:t>
            </a:r>
          </a:p>
          <a:p>
            <a:pPr lvl="1" algn="just">
              <a:spcBef>
                <a:spcPts val="500"/>
              </a:spcBef>
              <a:spcAft>
                <a:spcPts val="500"/>
              </a:spcAft>
            </a:pPr>
            <a:r>
              <a:rPr lang="en-US" sz="1800"/>
              <a:t>Modeling large number of compounds (automated)</a:t>
            </a:r>
          </a:p>
          <a:p>
            <a:pPr lvl="1" algn="just">
              <a:spcBef>
                <a:spcPts val="500"/>
              </a:spcBef>
              <a:spcAft>
                <a:spcPts val="500"/>
              </a:spcAft>
            </a:pPr>
            <a:r>
              <a:rPr lang="en-US" sz="1800"/>
              <a:t>Application of Artificial intelligence</a:t>
            </a:r>
          </a:p>
          <a:p>
            <a:pPr lvl="1"/>
            <a:r>
              <a:rPr lang="en-US" sz="1800"/>
              <a:t>Limitation of known structures</a:t>
            </a:r>
            <a:endParaRPr lang="en-US" sz="14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685800" y="228600"/>
            <a:ext cx="7772400" cy="990600"/>
          </a:xfrm>
        </p:spPr>
        <p:txBody>
          <a:bodyPr/>
          <a:lstStyle/>
          <a:p>
            <a:pPr>
              <a:defRPr/>
            </a:pPr>
            <a:r>
              <a:rPr lang="en-US" sz="2800" b="1">
                <a:solidFill>
                  <a:schemeClr val="tx1"/>
                </a:solidFill>
                <a:latin typeface="Helvetica" charset="0"/>
                <a:ea typeface="+mj-ea"/>
                <a:cs typeface="ＭＳ Ｐゴシック" charset="0"/>
              </a:rPr>
              <a:t>Important Points in Drug Design based on Bioinformatics Tools</a:t>
            </a:r>
            <a:endParaRPr lang="en-US" b="1">
              <a:solidFill>
                <a:schemeClr val="tx1"/>
              </a:solidFill>
              <a:latin typeface="Helvetica" charset="0"/>
              <a:ea typeface="+mj-ea"/>
              <a:cs typeface="ＭＳ Ｐゴシック" charset="0"/>
            </a:endParaRPr>
          </a:p>
        </p:txBody>
      </p:sp>
      <p:sp>
        <p:nvSpPr>
          <p:cNvPr id="159747" name="Rectangle 3"/>
          <p:cNvSpPr>
            <a:spLocks noGrp="1" noChangeArrowheads="1"/>
          </p:cNvSpPr>
          <p:nvPr>
            <p:ph type="body" idx="4294967295"/>
          </p:nvPr>
        </p:nvSpPr>
        <p:spPr>
          <a:xfrm>
            <a:off x="685800" y="1295400"/>
            <a:ext cx="7772400" cy="4800600"/>
          </a:xfrm>
        </p:spPr>
        <p:txBody>
          <a:bodyPr/>
          <a:lstStyle/>
          <a:p>
            <a:pPr>
              <a:buFont typeface="Monotype Sorts" charset="0"/>
              <a:buChar char="n"/>
              <a:defRPr/>
            </a:pPr>
            <a:r>
              <a:rPr lang="en-US" sz="2800">
                <a:latin typeface="+mn-lt"/>
                <a:ea typeface="+mn-ea"/>
                <a:cs typeface="ＭＳ Ｐゴシック" charset="0"/>
              </a:rPr>
              <a:t>Application of Genome</a:t>
            </a:r>
          </a:p>
          <a:p>
            <a:pPr lvl="1">
              <a:defRPr/>
            </a:pPr>
            <a:r>
              <a:rPr lang="en-US" sz="2400">
                <a:latin typeface="+mn-lt"/>
                <a:ea typeface="+mn-ea"/>
              </a:rPr>
              <a:t>3 billion bases pair</a:t>
            </a:r>
          </a:p>
          <a:p>
            <a:pPr lvl="1">
              <a:defRPr/>
            </a:pPr>
            <a:r>
              <a:rPr lang="en-US" sz="2400">
                <a:latin typeface="+mn-lt"/>
                <a:ea typeface="+mn-ea"/>
              </a:rPr>
              <a:t>30,000 unique genes</a:t>
            </a:r>
          </a:p>
          <a:p>
            <a:pPr lvl="1">
              <a:defRPr/>
            </a:pPr>
            <a:r>
              <a:rPr lang="en-US" sz="2400">
                <a:latin typeface="+mn-lt"/>
                <a:ea typeface="+mn-ea"/>
              </a:rPr>
              <a:t>Any gene may be a potential drug target</a:t>
            </a:r>
          </a:p>
          <a:p>
            <a:pPr lvl="1">
              <a:defRPr/>
            </a:pPr>
            <a:r>
              <a:rPr lang="en-US" sz="2400">
                <a:latin typeface="+mn-lt"/>
                <a:ea typeface="+mn-ea"/>
              </a:rPr>
              <a:t>~500 unique target</a:t>
            </a:r>
          </a:p>
          <a:p>
            <a:pPr lvl="1">
              <a:defRPr/>
            </a:pPr>
            <a:r>
              <a:rPr lang="en-US" sz="2400">
                <a:latin typeface="+mn-lt"/>
                <a:ea typeface="+mn-ea"/>
              </a:rPr>
              <a:t>Their may be 10 to 100 variants at each target gene</a:t>
            </a:r>
          </a:p>
          <a:p>
            <a:pPr lvl="1">
              <a:defRPr/>
            </a:pPr>
            <a:r>
              <a:rPr lang="en-US" sz="2400">
                <a:latin typeface="+mn-lt"/>
                <a:ea typeface="+mn-ea"/>
              </a:rPr>
              <a:t>1.4 million SNP</a:t>
            </a:r>
          </a:p>
          <a:p>
            <a:pPr lvl="1">
              <a:defRPr/>
            </a:pPr>
            <a:r>
              <a:rPr lang="en-US" sz="2400">
                <a:latin typeface="+mn-lt"/>
                <a:ea typeface="+mn-ea"/>
              </a:rPr>
              <a:t>10</a:t>
            </a:r>
            <a:r>
              <a:rPr lang="en-US" sz="2400" baseline="30000">
                <a:latin typeface="+mn-lt"/>
                <a:ea typeface="+mn-ea"/>
              </a:rPr>
              <a:t>200</a:t>
            </a:r>
            <a:r>
              <a:rPr lang="en-US" sz="2400">
                <a:latin typeface="+mn-lt"/>
                <a:ea typeface="+mn-ea"/>
              </a:rPr>
              <a:t> potential small molecules</a:t>
            </a:r>
          </a:p>
          <a:p>
            <a:pPr algn="just">
              <a:spcBef>
                <a:spcPts val="500"/>
              </a:spcBef>
              <a:spcAft>
                <a:spcPts val="500"/>
              </a:spcAft>
              <a:buFont typeface="Monotype Sorts" charset="0"/>
              <a:buChar char="n"/>
              <a:defRPr/>
            </a:pPr>
            <a:endParaRPr lang="en-US" sz="2400">
              <a:latin typeface="+mn-lt"/>
              <a:ea typeface="+mn-ea"/>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685800" y="0"/>
            <a:ext cx="7772400" cy="914400"/>
          </a:xfrm>
        </p:spPr>
        <p:txBody>
          <a:bodyPr anchor="ctr"/>
          <a:lstStyle/>
          <a:p>
            <a:pPr eaLnBrk="1" hangingPunct="1"/>
            <a:r>
              <a:rPr lang="en-IN" sz="3200" b="1" noProof="1">
                <a:latin typeface="Times New Roman" pitchFamily="18" charset="0"/>
                <a:ea typeface="ヒラギノ角ゴ Pro W3" charset="-128"/>
              </a:rPr>
              <a:t>The amount of fund required depends on the success rate at the clinical trial stage</a:t>
            </a:r>
            <a:endParaRPr lang="en-US" b="1">
              <a:solidFill>
                <a:srgbClr val="000000"/>
              </a:solidFill>
              <a:effectLst>
                <a:outerShdw blurRad="38100" dist="38100" dir="2700000" algn="tl">
                  <a:srgbClr val="FFFFFF"/>
                </a:outerShdw>
              </a:effectLst>
              <a:latin typeface="Times New Roman" pitchFamily="18" charset="0"/>
              <a:ea typeface="ヒラギノ角ゴ Pro W3" charset="-128"/>
            </a:endParaRPr>
          </a:p>
        </p:txBody>
      </p:sp>
      <p:graphicFrame>
        <p:nvGraphicFramePr>
          <p:cNvPr id="385027" name="Object 3"/>
          <p:cNvGraphicFramePr>
            <a:graphicFrameLocks noChangeAspect="1"/>
          </p:cNvGraphicFramePr>
          <p:nvPr/>
        </p:nvGraphicFramePr>
        <p:xfrm>
          <a:off x="762000" y="990600"/>
          <a:ext cx="7620000" cy="5713413"/>
        </p:xfrm>
        <a:graphic>
          <a:graphicData uri="http://schemas.openxmlformats.org/presentationml/2006/ole">
            <mc:AlternateContent xmlns:mc="http://schemas.openxmlformats.org/markup-compatibility/2006">
              <mc:Choice xmlns:v="urn:schemas-microsoft-com:vml" Requires="v">
                <p:oleObj spid="_x0000_s385042" name="Document" r:id="rId4" imgW="5486400" imgH="4114800" progId="Word.Document.8">
                  <p:embed/>
                </p:oleObj>
              </mc:Choice>
              <mc:Fallback>
                <p:oleObj name="Document" r:id="rId4" imgW="5486400" imgH="411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90600"/>
                        <a:ext cx="7620000" cy="571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85028" name="Picture 10" descr="Description: Figure-1"/>
          <p:cNvPicPr>
            <a:picLocks noChangeAspect="1" noChangeArrowheads="1"/>
          </p:cNvPicPr>
          <p:nvPr/>
        </p:nvPicPr>
        <p:blipFill>
          <a:blip r:embed="rId6"/>
          <a:srcRect/>
          <a:stretch>
            <a:fillRect/>
          </a:stretch>
        </p:blipFill>
        <p:spPr bwMode="auto">
          <a:xfrm>
            <a:off x="1143000" y="1295400"/>
            <a:ext cx="6858000" cy="5143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685800" y="120650"/>
            <a:ext cx="7848600" cy="6296025"/>
          </a:xfrm>
          <a:prstGeom prst="rect">
            <a:avLst/>
          </a:prstGeom>
          <a:noFill/>
          <a:ln w="9525">
            <a:noFill/>
            <a:miter lim="800000"/>
            <a:headEnd/>
            <a:tailEnd/>
          </a:ln>
          <a:effectLst/>
        </p:spPr>
        <p:txBody>
          <a:bodyPr>
            <a:spAutoFit/>
          </a:bodyPr>
          <a:lstStyle/>
          <a:p>
            <a:pPr algn="ctr" eaLnBrk="1" hangingPunct="1">
              <a:spcBef>
                <a:spcPct val="50000"/>
              </a:spcBef>
            </a:pPr>
            <a:r>
              <a:rPr lang="en-US" sz="3200" b="1"/>
              <a:t>Hierarchy in Biology</a:t>
            </a:r>
          </a:p>
          <a:p>
            <a:pPr algn="ctr" eaLnBrk="1" hangingPunct="1">
              <a:lnSpc>
                <a:spcPct val="130000"/>
              </a:lnSpc>
              <a:spcBef>
                <a:spcPct val="50000"/>
              </a:spcBef>
            </a:pPr>
            <a:r>
              <a:rPr lang="en-US" sz="1600"/>
              <a:t>Atoms</a:t>
            </a:r>
          </a:p>
          <a:p>
            <a:pPr algn="ctr" eaLnBrk="1" hangingPunct="1">
              <a:lnSpc>
                <a:spcPct val="130000"/>
              </a:lnSpc>
              <a:spcBef>
                <a:spcPct val="50000"/>
              </a:spcBef>
            </a:pPr>
            <a:r>
              <a:rPr lang="en-US" sz="1600"/>
              <a:t>Molecules</a:t>
            </a:r>
          </a:p>
          <a:p>
            <a:pPr algn="ctr" eaLnBrk="1" hangingPunct="1">
              <a:lnSpc>
                <a:spcPct val="130000"/>
              </a:lnSpc>
              <a:spcBef>
                <a:spcPct val="50000"/>
              </a:spcBef>
            </a:pPr>
            <a:r>
              <a:rPr lang="en-US" sz="1600"/>
              <a:t>Macromolecules</a:t>
            </a:r>
          </a:p>
          <a:p>
            <a:pPr algn="ctr" eaLnBrk="1" hangingPunct="1">
              <a:lnSpc>
                <a:spcPct val="130000"/>
              </a:lnSpc>
              <a:spcBef>
                <a:spcPct val="50000"/>
              </a:spcBef>
            </a:pPr>
            <a:r>
              <a:rPr lang="en-US" sz="1600"/>
              <a:t>Organelles</a:t>
            </a:r>
          </a:p>
          <a:p>
            <a:pPr algn="ctr" eaLnBrk="1" hangingPunct="1">
              <a:lnSpc>
                <a:spcPct val="130000"/>
              </a:lnSpc>
              <a:spcBef>
                <a:spcPct val="50000"/>
              </a:spcBef>
            </a:pPr>
            <a:r>
              <a:rPr lang="en-US" sz="1600"/>
              <a:t>Cells</a:t>
            </a:r>
          </a:p>
          <a:p>
            <a:pPr algn="ctr" eaLnBrk="1" hangingPunct="1">
              <a:lnSpc>
                <a:spcPct val="130000"/>
              </a:lnSpc>
              <a:spcBef>
                <a:spcPct val="50000"/>
              </a:spcBef>
            </a:pPr>
            <a:r>
              <a:rPr lang="en-US" sz="1600"/>
              <a:t>Tissues</a:t>
            </a:r>
          </a:p>
          <a:p>
            <a:pPr algn="ctr" eaLnBrk="1" hangingPunct="1">
              <a:lnSpc>
                <a:spcPct val="130000"/>
              </a:lnSpc>
              <a:spcBef>
                <a:spcPct val="50000"/>
              </a:spcBef>
            </a:pPr>
            <a:r>
              <a:rPr lang="en-US" sz="1600"/>
              <a:t>Organs</a:t>
            </a:r>
          </a:p>
          <a:p>
            <a:pPr algn="ctr" eaLnBrk="1" hangingPunct="1">
              <a:lnSpc>
                <a:spcPct val="130000"/>
              </a:lnSpc>
              <a:spcBef>
                <a:spcPct val="50000"/>
              </a:spcBef>
            </a:pPr>
            <a:r>
              <a:rPr lang="en-US" sz="1600"/>
              <a:t>Organ Systems</a:t>
            </a:r>
          </a:p>
          <a:p>
            <a:pPr algn="ctr" eaLnBrk="1" hangingPunct="1">
              <a:lnSpc>
                <a:spcPct val="130000"/>
              </a:lnSpc>
              <a:spcBef>
                <a:spcPct val="50000"/>
              </a:spcBef>
            </a:pPr>
            <a:r>
              <a:rPr lang="en-US" sz="1600"/>
              <a:t>Individual Organisms</a:t>
            </a:r>
          </a:p>
          <a:p>
            <a:pPr algn="ctr" eaLnBrk="1" hangingPunct="1">
              <a:lnSpc>
                <a:spcPct val="130000"/>
              </a:lnSpc>
              <a:spcBef>
                <a:spcPct val="50000"/>
              </a:spcBef>
            </a:pPr>
            <a:r>
              <a:rPr lang="en-US" sz="1600"/>
              <a:t>Populations</a:t>
            </a:r>
          </a:p>
          <a:p>
            <a:pPr algn="ctr" eaLnBrk="1" hangingPunct="1">
              <a:lnSpc>
                <a:spcPct val="130000"/>
              </a:lnSpc>
              <a:spcBef>
                <a:spcPct val="50000"/>
              </a:spcBef>
            </a:pPr>
            <a:r>
              <a:rPr lang="en-US" sz="1600"/>
              <a:t>Communities</a:t>
            </a:r>
          </a:p>
          <a:p>
            <a:pPr algn="ctr" eaLnBrk="1" hangingPunct="1">
              <a:lnSpc>
                <a:spcPct val="130000"/>
              </a:lnSpc>
              <a:spcBef>
                <a:spcPct val="50000"/>
              </a:spcBef>
            </a:pPr>
            <a:r>
              <a:rPr lang="en-US" sz="1600"/>
              <a:t>Ecosystems</a:t>
            </a:r>
          </a:p>
          <a:p>
            <a:pPr algn="ctr" eaLnBrk="1" hangingPunct="1">
              <a:lnSpc>
                <a:spcPct val="130000"/>
              </a:lnSpc>
              <a:spcBef>
                <a:spcPct val="50000"/>
              </a:spcBef>
            </a:pPr>
            <a:r>
              <a:rPr lang="en-US" sz="1600"/>
              <a:t>Biosphere</a:t>
            </a:r>
          </a:p>
        </p:txBody>
      </p:sp>
      <p:sp>
        <p:nvSpPr>
          <p:cNvPr id="190467" name="Line 3"/>
          <p:cNvSpPr>
            <a:spLocks noChangeShapeType="1"/>
          </p:cNvSpPr>
          <p:nvPr/>
        </p:nvSpPr>
        <p:spPr bwMode="auto">
          <a:xfrm>
            <a:off x="3200400" y="866775"/>
            <a:ext cx="0" cy="1676400"/>
          </a:xfrm>
          <a:prstGeom prst="line">
            <a:avLst/>
          </a:prstGeom>
          <a:noFill/>
          <a:ln w="28575">
            <a:solidFill>
              <a:schemeClr val="tx1"/>
            </a:solidFill>
            <a:round/>
            <a:headEnd/>
            <a:tailEnd/>
          </a:ln>
          <a:effectLst/>
        </p:spPr>
        <p:txBody>
          <a:bodyPr/>
          <a:lstStyle/>
          <a:p>
            <a:endParaRPr lang="en-IN"/>
          </a:p>
        </p:txBody>
      </p:sp>
      <p:sp>
        <p:nvSpPr>
          <p:cNvPr id="190468" name="Line 4"/>
          <p:cNvSpPr>
            <a:spLocks noChangeShapeType="1"/>
          </p:cNvSpPr>
          <p:nvPr/>
        </p:nvSpPr>
        <p:spPr bwMode="auto">
          <a:xfrm>
            <a:off x="3200400" y="2543175"/>
            <a:ext cx="2819400" cy="0"/>
          </a:xfrm>
          <a:prstGeom prst="line">
            <a:avLst/>
          </a:prstGeom>
          <a:noFill/>
          <a:ln w="28575">
            <a:solidFill>
              <a:schemeClr val="tx1"/>
            </a:solidFill>
            <a:round/>
            <a:headEnd/>
            <a:tailEnd/>
          </a:ln>
          <a:effectLst/>
        </p:spPr>
        <p:txBody>
          <a:bodyPr/>
          <a:lstStyle/>
          <a:p>
            <a:endParaRPr lang="en-IN"/>
          </a:p>
        </p:txBody>
      </p:sp>
      <p:sp>
        <p:nvSpPr>
          <p:cNvPr id="190469" name="Line 5"/>
          <p:cNvSpPr>
            <a:spLocks noChangeShapeType="1"/>
          </p:cNvSpPr>
          <p:nvPr/>
        </p:nvSpPr>
        <p:spPr bwMode="auto">
          <a:xfrm>
            <a:off x="6019800" y="857250"/>
            <a:ext cx="0" cy="1676400"/>
          </a:xfrm>
          <a:prstGeom prst="line">
            <a:avLst/>
          </a:prstGeom>
          <a:noFill/>
          <a:ln w="28575">
            <a:solidFill>
              <a:schemeClr val="tx1"/>
            </a:solidFill>
            <a:round/>
            <a:headEnd/>
            <a:tailEnd/>
          </a:ln>
          <a:effectLst/>
        </p:spPr>
        <p:txBody>
          <a:bodyPr/>
          <a:lstStyle/>
          <a:p>
            <a:endParaRPr lang="en-IN"/>
          </a:p>
        </p:txBody>
      </p:sp>
      <p:sp>
        <p:nvSpPr>
          <p:cNvPr id="190470" name="Line 6"/>
          <p:cNvSpPr>
            <a:spLocks noChangeShapeType="1"/>
          </p:cNvSpPr>
          <p:nvPr/>
        </p:nvSpPr>
        <p:spPr bwMode="auto">
          <a:xfrm>
            <a:off x="4086225" y="1157288"/>
            <a:ext cx="990600" cy="0"/>
          </a:xfrm>
          <a:prstGeom prst="line">
            <a:avLst/>
          </a:prstGeom>
          <a:noFill/>
          <a:ln w="9525">
            <a:solidFill>
              <a:schemeClr val="tx1"/>
            </a:solidFill>
            <a:round/>
            <a:headEnd/>
            <a:tailEnd/>
          </a:ln>
          <a:effectLst/>
        </p:spPr>
        <p:txBody>
          <a:bodyPr/>
          <a:lstStyle/>
          <a:p>
            <a:endParaRPr lang="en-IN"/>
          </a:p>
        </p:txBody>
      </p:sp>
      <p:sp>
        <p:nvSpPr>
          <p:cNvPr id="190471" name="Line 7"/>
          <p:cNvSpPr>
            <a:spLocks noChangeShapeType="1"/>
          </p:cNvSpPr>
          <p:nvPr/>
        </p:nvSpPr>
        <p:spPr bwMode="auto">
          <a:xfrm>
            <a:off x="3852863" y="1571625"/>
            <a:ext cx="1447800" cy="0"/>
          </a:xfrm>
          <a:prstGeom prst="line">
            <a:avLst/>
          </a:prstGeom>
          <a:noFill/>
          <a:ln w="9525">
            <a:solidFill>
              <a:schemeClr val="tx1"/>
            </a:solidFill>
            <a:round/>
            <a:headEnd/>
            <a:tailEnd/>
          </a:ln>
          <a:effectLst/>
        </p:spPr>
        <p:txBody>
          <a:bodyPr/>
          <a:lstStyle/>
          <a:p>
            <a:endParaRPr lang="en-IN"/>
          </a:p>
        </p:txBody>
      </p:sp>
      <p:sp>
        <p:nvSpPr>
          <p:cNvPr id="190472" name="Line 8"/>
          <p:cNvSpPr>
            <a:spLocks noChangeShapeType="1"/>
          </p:cNvSpPr>
          <p:nvPr/>
        </p:nvSpPr>
        <p:spPr bwMode="auto">
          <a:xfrm>
            <a:off x="3581400" y="2076450"/>
            <a:ext cx="2057400" cy="0"/>
          </a:xfrm>
          <a:prstGeom prst="line">
            <a:avLst/>
          </a:prstGeom>
          <a:noFill/>
          <a:ln w="9525">
            <a:solidFill>
              <a:schemeClr val="tx1"/>
            </a:solidFill>
            <a:round/>
            <a:headEnd/>
            <a:tailEnd/>
          </a:ln>
          <a:effectLst/>
        </p:spPr>
        <p:txBody>
          <a:bodyPr/>
          <a:lstStyle/>
          <a:p>
            <a:endParaRPr lang="en-IN"/>
          </a:p>
        </p:txBody>
      </p:sp>
      <p:sp>
        <p:nvSpPr>
          <p:cNvPr id="190473" name="Line 9"/>
          <p:cNvSpPr>
            <a:spLocks noChangeShapeType="1"/>
          </p:cNvSpPr>
          <p:nvPr/>
        </p:nvSpPr>
        <p:spPr bwMode="auto">
          <a:xfrm>
            <a:off x="3048000" y="2943225"/>
            <a:ext cx="3200400" cy="0"/>
          </a:xfrm>
          <a:prstGeom prst="line">
            <a:avLst/>
          </a:prstGeom>
          <a:noFill/>
          <a:ln w="9525">
            <a:solidFill>
              <a:schemeClr val="tx1"/>
            </a:solidFill>
            <a:round/>
            <a:headEnd/>
            <a:tailEnd/>
          </a:ln>
          <a:effectLst/>
        </p:spPr>
        <p:txBody>
          <a:bodyPr/>
          <a:lstStyle/>
          <a:p>
            <a:endParaRPr lang="en-IN"/>
          </a:p>
        </p:txBody>
      </p:sp>
      <p:sp>
        <p:nvSpPr>
          <p:cNvPr id="190474" name="Line 10"/>
          <p:cNvSpPr>
            <a:spLocks noChangeShapeType="1"/>
          </p:cNvSpPr>
          <p:nvPr/>
        </p:nvSpPr>
        <p:spPr bwMode="auto">
          <a:xfrm>
            <a:off x="2743200" y="3400425"/>
            <a:ext cx="3733800" cy="0"/>
          </a:xfrm>
          <a:prstGeom prst="line">
            <a:avLst/>
          </a:prstGeom>
          <a:noFill/>
          <a:ln w="9525">
            <a:solidFill>
              <a:schemeClr val="tx1"/>
            </a:solidFill>
            <a:round/>
            <a:headEnd/>
            <a:tailEnd/>
          </a:ln>
          <a:effectLst/>
        </p:spPr>
        <p:txBody>
          <a:bodyPr/>
          <a:lstStyle/>
          <a:p>
            <a:endParaRPr lang="en-IN"/>
          </a:p>
        </p:txBody>
      </p:sp>
      <p:sp>
        <p:nvSpPr>
          <p:cNvPr id="190475" name="Line 11"/>
          <p:cNvSpPr>
            <a:spLocks noChangeShapeType="1"/>
          </p:cNvSpPr>
          <p:nvPr/>
        </p:nvSpPr>
        <p:spPr bwMode="auto">
          <a:xfrm>
            <a:off x="2514600" y="3824288"/>
            <a:ext cx="4191000" cy="0"/>
          </a:xfrm>
          <a:prstGeom prst="line">
            <a:avLst/>
          </a:prstGeom>
          <a:noFill/>
          <a:ln w="9525">
            <a:solidFill>
              <a:schemeClr val="tx1"/>
            </a:solidFill>
            <a:round/>
            <a:headEnd/>
            <a:tailEnd/>
          </a:ln>
          <a:effectLst/>
        </p:spPr>
        <p:txBody>
          <a:bodyPr/>
          <a:lstStyle/>
          <a:p>
            <a:endParaRPr lang="en-IN"/>
          </a:p>
        </p:txBody>
      </p:sp>
      <p:sp>
        <p:nvSpPr>
          <p:cNvPr id="190476" name="Line 12"/>
          <p:cNvSpPr>
            <a:spLocks noChangeShapeType="1"/>
          </p:cNvSpPr>
          <p:nvPr/>
        </p:nvSpPr>
        <p:spPr bwMode="auto">
          <a:xfrm>
            <a:off x="2047875" y="4243388"/>
            <a:ext cx="5105400" cy="0"/>
          </a:xfrm>
          <a:prstGeom prst="line">
            <a:avLst/>
          </a:prstGeom>
          <a:noFill/>
          <a:ln w="38100">
            <a:solidFill>
              <a:schemeClr val="tx1"/>
            </a:solidFill>
            <a:round/>
            <a:headEnd/>
            <a:tailEnd/>
          </a:ln>
          <a:effectLst/>
        </p:spPr>
        <p:txBody>
          <a:bodyPr/>
          <a:lstStyle/>
          <a:p>
            <a:endParaRPr lang="en-IN"/>
          </a:p>
        </p:txBody>
      </p:sp>
      <p:sp>
        <p:nvSpPr>
          <p:cNvPr id="190477" name="Line 13"/>
          <p:cNvSpPr>
            <a:spLocks noChangeShapeType="1"/>
          </p:cNvSpPr>
          <p:nvPr/>
        </p:nvSpPr>
        <p:spPr bwMode="auto">
          <a:xfrm flipV="1">
            <a:off x="2057400" y="885825"/>
            <a:ext cx="0" cy="3352800"/>
          </a:xfrm>
          <a:prstGeom prst="line">
            <a:avLst/>
          </a:prstGeom>
          <a:noFill/>
          <a:ln w="38100">
            <a:solidFill>
              <a:schemeClr val="tx1"/>
            </a:solidFill>
            <a:round/>
            <a:headEnd/>
            <a:tailEnd/>
          </a:ln>
          <a:effectLst/>
        </p:spPr>
        <p:txBody>
          <a:bodyPr/>
          <a:lstStyle/>
          <a:p>
            <a:endParaRPr lang="en-IN"/>
          </a:p>
        </p:txBody>
      </p:sp>
      <p:sp>
        <p:nvSpPr>
          <p:cNvPr id="190478" name="Line 14"/>
          <p:cNvSpPr>
            <a:spLocks noChangeShapeType="1"/>
          </p:cNvSpPr>
          <p:nvPr/>
        </p:nvSpPr>
        <p:spPr bwMode="auto">
          <a:xfrm flipV="1">
            <a:off x="7129463" y="885825"/>
            <a:ext cx="0" cy="3352800"/>
          </a:xfrm>
          <a:prstGeom prst="line">
            <a:avLst/>
          </a:prstGeom>
          <a:noFill/>
          <a:ln w="38100">
            <a:solidFill>
              <a:schemeClr val="tx1"/>
            </a:solidFill>
            <a:round/>
            <a:headEnd/>
            <a:tailEnd/>
          </a:ln>
          <a:effectLst/>
        </p:spPr>
        <p:txBody>
          <a:bodyPr/>
          <a:lstStyle/>
          <a:p>
            <a:endParaRPr lang="en-IN"/>
          </a:p>
        </p:txBody>
      </p:sp>
      <p:sp>
        <p:nvSpPr>
          <p:cNvPr id="190479" name="Line 15"/>
          <p:cNvSpPr>
            <a:spLocks noChangeShapeType="1"/>
          </p:cNvSpPr>
          <p:nvPr/>
        </p:nvSpPr>
        <p:spPr bwMode="auto">
          <a:xfrm>
            <a:off x="1909763" y="4714875"/>
            <a:ext cx="5440362" cy="0"/>
          </a:xfrm>
          <a:prstGeom prst="line">
            <a:avLst/>
          </a:prstGeom>
          <a:noFill/>
          <a:ln w="9525">
            <a:solidFill>
              <a:schemeClr val="tx1"/>
            </a:solidFill>
            <a:round/>
            <a:headEnd/>
            <a:tailEnd/>
          </a:ln>
          <a:effectLst/>
        </p:spPr>
        <p:txBody>
          <a:bodyPr/>
          <a:lstStyle/>
          <a:p>
            <a:endParaRPr lang="en-IN"/>
          </a:p>
        </p:txBody>
      </p:sp>
      <p:sp>
        <p:nvSpPr>
          <p:cNvPr id="190480" name="Line 16"/>
          <p:cNvSpPr>
            <a:spLocks noChangeShapeType="1"/>
          </p:cNvSpPr>
          <p:nvPr/>
        </p:nvSpPr>
        <p:spPr bwMode="auto">
          <a:xfrm>
            <a:off x="1604963" y="5153025"/>
            <a:ext cx="5962650" cy="0"/>
          </a:xfrm>
          <a:prstGeom prst="line">
            <a:avLst/>
          </a:prstGeom>
          <a:noFill/>
          <a:ln w="9525">
            <a:solidFill>
              <a:schemeClr val="tx1"/>
            </a:solidFill>
            <a:round/>
            <a:headEnd/>
            <a:tailEnd/>
          </a:ln>
          <a:effectLst/>
        </p:spPr>
        <p:txBody>
          <a:bodyPr/>
          <a:lstStyle/>
          <a:p>
            <a:endParaRPr lang="en-IN"/>
          </a:p>
        </p:txBody>
      </p:sp>
      <p:sp>
        <p:nvSpPr>
          <p:cNvPr id="190481" name="Line 17"/>
          <p:cNvSpPr>
            <a:spLocks noChangeShapeType="1"/>
          </p:cNvSpPr>
          <p:nvPr/>
        </p:nvSpPr>
        <p:spPr bwMode="auto">
          <a:xfrm>
            <a:off x="1371600" y="5581650"/>
            <a:ext cx="6421438" cy="0"/>
          </a:xfrm>
          <a:prstGeom prst="line">
            <a:avLst/>
          </a:prstGeom>
          <a:noFill/>
          <a:ln w="9525">
            <a:solidFill>
              <a:schemeClr val="tx1"/>
            </a:solidFill>
            <a:round/>
            <a:headEnd/>
            <a:tailEnd/>
          </a:ln>
          <a:effectLst/>
        </p:spPr>
        <p:txBody>
          <a:bodyPr/>
          <a:lstStyle/>
          <a:p>
            <a:endParaRPr lang="en-IN"/>
          </a:p>
        </p:txBody>
      </p:sp>
      <p:sp>
        <p:nvSpPr>
          <p:cNvPr id="190482" name="Line 18"/>
          <p:cNvSpPr>
            <a:spLocks noChangeShapeType="1"/>
          </p:cNvSpPr>
          <p:nvPr/>
        </p:nvSpPr>
        <p:spPr bwMode="auto">
          <a:xfrm>
            <a:off x="1081088" y="6034088"/>
            <a:ext cx="6940550" cy="0"/>
          </a:xfrm>
          <a:prstGeom prst="line">
            <a:avLst/>
          </a:prstGeom>
          <a:noFill/>
          <a:ln w="9525">
            <a:solidFill>
              <a:schemeClr val="tx1"/>
            </a:solidFill>
            <a:round/>
            <a:headEnd/>
            <a:tailEnd/>
          </a:ln>
          <a:effectLst/>
        </p:spPr>
        <p:txBody>
          <a:bodyPr/>
          <a:lstStyle/>
          <a:p>
            <a:endParaRPr lang="en-IN"/>
          </a:p>
        </p:txBody>
      </p:sp>
      <p:sp>
        <p:nvSpPr>
          <p:cNvPr id="190483" name="Line 19"/>
          <p:cNvSpPr>
            <a:spLocks noChangeShapeType="1"/>
          </p:cNvSpPr>
          <p:nvPr/>
        </p:nvSpPr>
        <p:spPr bwMode="auto">
          <a:xfrm>
            <a:off x="685800" y="6477000"/>
            <a:ext cx="7793038" cy="0"/>
          </a:xfrm>
          <a:prstGeom prst="line">
            <a:avLst/>
          </a:prstGeom>
          <a:noFill/>
          <a:ln w="57150">
            <a:solidFill>
              <a:schemeClr val="tx1"/>
            </a:solidFill>
            <a:round/>
            <a:headEnd/>
            <a:tailEnd/>
          </a:ln>
          <a:effectLst/>
        </p:spPr>
        <p:txBody>
          <a:bodyPr/>
          <a:lstStyle/>
          <a:p>
            <a:endParaRPr lang="en-IN"/>
          </a:p>
        </p:txBody>
      </p:sp>
      <p:sp>
        <p:nvSpPr>
          <p:cNvPr id="190484" name="Line 20"/>
          <p:cNvSpPr>
            <a:spLocks noChangeShapeType="1"/>
          </p:cNvSpPr>
          <p:nvPr/>
        </p:nvSpPr>
        <p:spPr bwMode="auto">
          <a:xfrm flipV="1">
            <a:off x="685800" y="900113"/>
            <a:ext cx="0" cy="5562600"/>
          </a:xfrm>
          <a:prstGeom prst="line">
            <a:avLst/>
          </a:prstGeom>
          <a:noFill/>
          <a:ln w="57150">
            <a:solidFill>
              <a:schemeClr val="tx1"/>
            </a:solidFill>
            <a:round/>
            <a:headEnd/>
            <a:tailEnd/>
          </a:ln>
          <a:effectLst/>
        </p:spPr>
        <p:txBody>
          <a:bodyPr/>
          <a:lstStyle/>
          <a:p>
            <a:endParaRPr lang="en-IN"/>
          </a:p>
        </p:txBody>
      </p:sp>
      <p:sp>
        <p:nvSpPr>
          <p:cNvPr id="190485" name="Line 21"/>
          <p:cNvSpPr>
            <a:spLocks noChangeShapeType="1"/>
          </p:cNvSpPr>
          <p:nvPr/>
        </p:nvSpPr>
        <p:spPr bwMode="auto">
          <a:xfrm flipV="1">
            <a:off x="8458200" y="855663"/>
            <a:ext cx="0" cy="5607050"/>
          </a:xfrm>
          <a:prstGeom prst="line">
            <a:avLst/>
          </a:prstGeom>
          <a:noFill/>
          <a:ln w="57150">
            <a:solidFill>
              <a:schemeClr val="tx1"/>
            </a:solidFill>
            <a:round/>
            <a:headEnd/>
            <a:tailEnd/>
          </a:ln>
          <a:effectLst/>
        </p:spPr>
        <p:txBody>
          <a:bodyPr/>
          <a:lstStyle/>
          <a:p>
            <a:endParaRPr lang="en-IN"/>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609600" y="228600"/>
            <a:ext cx="7772400" cy="838200"/>
          </a:xfrm>
        </p:spPr>
        <p:txBody>
          <a:bodyPr anchor="ctr"/>
          <a:lstStyle/>
          <a:p>
            <a:pPr eaLnBrk="1" hangingPunct="1"/>
            <a:r>
              <a:rPr lang="en-IN" sz="3600" b="1" noProof="1">
                <a:latin typeface="Times New Roman" pitchFamily="18" charset="0"/>
                <a:ea typeface="ヒラギノ角ゴ Pro W3" charset="-128"/>
              </a:rPr>
              <a:t>An overview of the workflow of </a:t>
            </a:r>
            <a:r>
              <a:rPr lang="en-IN" sz="3600" b="1" i="1" noProof="1">
                <a:latin typeface="Times New Roman" pitchFamily="18" charset="0"/>
                <a:ea typeface="ヒラギノ角ゴ Pro W3" charset="-128"/>
              </a:rPr>
              <a:t>in silico</a:t>
            </a:r>
            <a:r>
              <a:rPr lang="en-IN" sz="3600" b="1" noProof="1">
                <a:latin typeface="Times New Roman" pitchFamily="18" charset="0"/>
                <a:ea typeface="ヒラギノ角ゴ Pro W3" charset="-128"/>
              </a:rPr>
              <a:t> drug designing process</a:t>
            </a:r>
            <a:endParaRPr lang="en-US" b="1">
              <a:solidFill>
                <a:srgbClr val="000000"/>
              </a:solidFill>
              <a:effectLst>
                <a:outerShdw blurRad="38100" dist="38100" dir="2700000" algn="tl">
                  <a:srgbClr val="FFFFFF"/>
                </a:outerShdw>
              </a:effectLst>
              <a:latin typeface="Times New Roman" pitchFamily="18" charset="0"/>
              <a:ea typeface="ヒラギノ角ゴ Pro W3" charset="-128"/>
            </a:endParaRPr>
          </a:p>
        </p:txBody>
      </p:sp>
      <p:graphicFrame>
        <p:nvGraphicFramePr>
          <p:cNvPr id="386051" name="Object 3"/>
          <p:cNvGraphicFramePr>
            <a:graphicFrameLocks noChangeAspect="1"/>
          </p:cNvGraphicFramePr>
          <p:nvPr/>
        </p:nvGraphicFramePr>
        <p:xfrm>
          <a:off x="1066800" y="1295400"/>
          <a:ext cx="7162800" cy="5370513"/>
        </p:xfrm>
        <a:graphic>
          <a:graphicData uri="http://schemas.openxmlformats.org/presentationml/2006/ole">
            <mc:AlternateContent xmlns:mc="http://schemas.openxmlformats.org/markup-compatibility/2006">
              <mc:Choice xmlns:v="urn:schemas-microsoft-com:vml" Requires="v">
                <p:oleObj spid="_x0000_s386066" name="Document" r:id="rId4" imgW="5486400" imgH="4114800" progId="Word.Document.8">
                  <p:embed/>
                </p:oleObj>
              </mc:Choice>
              <mc:Fallback>
                <p:oleObj name="Document" r:id="rId4" imgW="5486400" imgH="411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95400"/>
                        <a:ext cx="7162800" cy="537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86052" name="Picture 9" descr="Description: Slide3"/>
          <p:cNvPicPr>
            <a:picLocks noChangeAspect="1" noChangeArrowheads="1"/>
          </p:cNvPicPr>
          <p:nvPr/>
        </p:nvPicPr>
        <p:blipFill>
          <a:blip r:embed="rId6"/>
          <a:srcRect/>
          <a:stretch>
            <a:fillRect/>
          </a:stretch>
        </p:blipFill>
        <p:spPr bwMode="auto">
          <a:xfrm>
            <a:off x="1066800" y="1295400"/>
            <a:ext cx="6934200"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AutoShape 2"/>
          <p:cNvSpPr>
            <a:spLocks noChangeArrowheads="1"/>
          </p:cNvSpPr>
          <p:nvPr/>
        </p:nvSpPr>
        <p:spPr bwMode="auto">
          <a:xfrm>
            <a:off x="762000" y="1143000"/>
            <a:ext cx="7543800" cy="914400"/>
          </a:xfrm>
          <a:prstGeom prst="roundRect">
            <a:avLst>
              <a:gd name="adj" fmla="val 16667"/>
            </a:avLst>
          </a:prstGeom>
          <a:solidFill>
            <a:srgbClr val="00FFFF"/>
          </a:solidFill>
          <a:ln w="9525">
            <a:solidFill>
              <a:schemeClr val="tx1"/>
            </a:solidFill>
            <a:round/>
            <a:headEnd/>
            <a:tailEnd/>
          </a:ln>
        </p:spPr>
        <p:txBody>
          <a:bodyPr wrap="none" anchor="ctr"/>
          <a:lstStyle/>
          <a:p>
            <a:endParaRPr lang="en-US" sz="2400">
              <a:latin typeface="Times" charset="0"/>
            </a:endParaRPr>
          </a:p>
        </p:txBody>
      </p:sp>
      <p:sp>
        <p:nvSpPr>
          <p:cNvPr id="387075" name="Text Box 3"/>
          <p:cNvSpPr txBox="1">
            <a:spLocks noChangeArrowheads="1"/>
          </p:cNvSpPr>
          <p:nvPr/>
        </p:nvSpPr>
        <p:spPr bwMode="auto">
          <a:xfrm>
            <a:off x="228600" y="152400"/>
            <a:ext cx="8489950" cy="641350"/>
          </a:xfrm>
          <a:prstGeom prst="rect">
            <a:avLst/>
          </a:prstGeom>
          <a:noFill/>
          <a:ln w="9525">
            <a:noFill/>
            <a:miter lim="800000"/>
            <a:headEnd/>
            <a:tailEnd/>
          </a:ln>
        </p:spPr>
        <p:txBody>
          <a:bodyPr wrap="none">
            <a:spAutoFit/>
          </a:bodyPr>
          <a:lstStyle/>
          <a:p>
            <a:r>
              <a:rPr lang="en-US" sz="3600" b="1">
                <a:latin typeface="Times" charset="0"/>
              </a:rPr>
              <a:t>Software Development for Drug Discovery</a:t>
            </a:r>
          </a:p>
        </p:txBody>
      </p:sp>
      <p:sp>
        <p:nvSpPr>
          <p:cNvPr id="387076" name="Text Box 4"/>
          <p:cNvSpPr txBox="1">
            <a:spLocks noChangeArrowheads="1"/>
          </p:cNvSpPr>
          <p:nvPr/>
        </p:nvSpPr>
        <p:spPr bwMode="auto">
          <a:xfrm>
            <a:off x="914400" y="2971800"/>
            <a:ext cx="184150" cy="457200"/>
          </a:xfrm>
          <a:prstGeom prst="rect">
            <a:avLst/>
          </a:prstGeom>
          <a:noFill/>
          <a:ln w="9525">
            <a:noFill/>
            <a:miter lim="800000"/>
            <a:headEnd/>
            <a:tailEnd/>
          </a:ln>
        </p:spPr>
        <p:txBody>
          <a:bodyPr wrap="none">
            <a:spAutoFit/>
          </a:bodyPr>
          <a:lstStyle/>
          <a:p>
            <a:endParaRPr lang="en-US" sz="2400">
              <a:latin typeface="Times" charset="0"/>
            </a:endParaRPr>
          </a:p>
        </p:txBody>
      </p:sp>
      <p:sp>
        <p:nvSpPr>
          <p:cNvPr id="387077" name="WordArt 6"/>
          <p:cNvSpPr>
            <a:spLocks noChangeArrowheads="1" noChangeShapeType="1" noTextEdit="1"/>
          </p:cNvSpPr>
          <p:nvPr/>
        </p:nvSpPr>
        <p:spPr bwMode="auto">
          <a:xfrm>
            <a:off x="914400" y="1371600"/>
            <a:ext cx="7226300" cy="419100"/>
          </a:xfrm>
          <a:prstGeom prst="rect">
            <a:avLst/>
          </a:prstGeom>
        </p:spPr>
        <p:txBody>
          <a:bodyPr wrap="none" fromWordArt="1">
            <a:prstTxWarp prst="textPlain">
              <a:avLst>
                <a:gd name="adj" fmla="val 50000"/>
              </a:avLst>
            </a:prstTxWarp>
          </a:bodyPr>
          <a:lstStyle/>
          <a:p>
            <a:pPr algn="ctr"/>
            <a:r>
              <a:rPr lang="en-IN"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Importance of Open Source for Drug Discovery</a:t>
            </a:r>
          </a:p>
        </p:txBody>
      </p:sp>
      <p:sp>
        <p:nvSpPr>
          <p:cNvPr id="387078" name="Text Box 8"/>
          <p:cNvSpPr txBox="1">
            <a:spLocks noChangeArrowheads="1"/>
          </p:cNvSpPr>
          <p:nvPr/>
        </p:nvSpPr>
        <p:spPr bwMode="auto">
          <a:xfrm>
            <a:off x="163513" y="2819400"/>
            <a:ext cx="8764587" cy="2647950"/>
          </a:xfrm>
          <a:prstGeom prst="rect">
            <a:avLst/>
          </a:prstGeom>
          <a:noFill/>
          <a:ln w="9525">
            <a:noFill/>
            <a:miter lim="800000"/>
            <a:headEnd/>
            <a:tailEnd/>
          </a:ln>
        </p:spPr>
        <p:txBody>
          <a:bodyPr wrap="none" anchor="ctr">
            <a:spAutoFit/>
          </a:bodyPr>
          <a:lstStyle/>
          <a:p>
            <a:pPr>
              <a:spcBef>
                <a:spcPct val="50000"/>
              </a:spcBef>
              <a:buFontTx/>
              <a:buChar char="•"/>
            </a:pPr>
            <a:r>
              <a:rPr lang="en-US" sz="2400">
                <a:solidFill>
                  <a:schemeClr val="tx2"/>
                </a:solidFill>
                <a:latin typeface="Arial" pitchFamily="34" charset="0"/>
              </a:rPr>
              <a:t>Discovery of Drug by Public for Public</a:t>
            </a:r>
          </a:p>
          <a:p>
            <a:pPr>
              <a:spcBef>
                <a:spcPct val="50000"/>
              </a:spcBef>
              <a:buFontTx/>
              <a:buChar char="•"/>
            </a:pPr>
            <a:r>
              <a:rPr lang="en-US" sz="2400">
                <a:solidFill>
                  <a:schemeClr val="tx2"/>
                </a:solidFill>
                <a:latin typeface="Arial" pitchFamily="34" charset="0"/>
              </a:rPr>
              <a:t>Drugs for Disease Specific to Developing Countries (like India)</a:t>
            </a:r>
          </a:p>
          <a:p>
            <a:pPr>
              <a:spcBef>
                <a:spcPct val="50000"/>
              </a:spcBef>
              <a:buFontTx/>
              <a:buChar char="•"/>
            </a:pPr>
            <a:r>
              <a:rPr lang="en-US" sz="2400">
                <a:solidFill>
                  <a:schemeClr val="tx2"/>
                </a:solidFill>
                <a:latin typeface="Arial" pitchFamily="34" charset="0"/>
              </a:rPr>
              <a:t>Development of Drugs for diseases of poor persons  </a:t>
            </a:r>
          </a:p>
          <a:p>
            <a:pPr>
              <a:spcBef>
                <a:spcPct val="50000"/>
              </a:spcBef>
              <a:buFontTx/>
              <a:buChar char="•"/>
            </a:pPr>
            <a:r>
              <a:rPr lang="en-US" sz="2400">
                <a:solidFill>
                  <a:schemeClr val="tx2"/>
                </a:solidFill>
                <a:latin typeface="Arial" pitchFamily="34" charset="0"/>
              </a:rPr>
              <a:t>Process of Discovery will be fast (few to many contributors)</a:t>
            </a:r>
          </a:p>
          <a:p>
            <a:pPr>
              <a:spcBef>
                <a:spcPct val="50000"/>
              </a:spcBef>
              <a:buFontTx/>
              <a:buChar char="•"/>
            </a:pPr>
            <a:r>
              <a:rPr lang="en-US" sz="2400">
                <a:solidFill>
                  <a:schemeClr val="tx2"/>
                </a:solidFill>
                <a:latin typeface="Arial" pitchFamily="34" charset="0"/>
              </a:rPr>
              <a:t>Academic institutes/universities and small industry may afford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609600" y="152400"/>
            <a:ext cx="7772400" cy="1143000"/>
          </a:xfrm>
        </p:spPr>
        <p:txBody>
          <a:bodyPr anchor="ctr"/>
          <a:lstStyle/>
          <a:p>
            <a:pPr eaLnBrk="1" hangingPunct="1"/>
            <a:r>
              <a:rPr lang="en-US" sz="3600" b="1"/>
              <a:t>Examples of open source software</a:t>
            </a:r>
            <a:endParaRPr lang="en-US"/>
          </a:p>
        </p:txBody>
      </p:sp>
      <p:sp>
        <p:nvSpPr>
          <p:cNvPr id="389123" name="Rectangle 3"/>
          <p:cNvSpPr>
            <a:spLocks noGrp="1" noChangeArrowheads="1"/>
          </p:cNvSpPr>
          <p:nvPr>
            <p:ph type="body" idx="4294967295"/>
          </p:nvPr>
        </p:nvSpPr>
        <p:spPr>
          <a:xfrm>
            <a:off x="304800" y="1447800"/>
            <a:ext cx="8153400" cy="5029200"/>
          </a:xfrm>
        </p:spPr>
        <p:txBody>
          <a:bodyPr/>
          <a:lstStyle/>
          <a:p>
            <a:pPr eaLnBrk="1" hangingPunct="1">
              <a:lnSpc>
                <a:spcPct val="90000"/>
              </a:lnSpc>
            </a:pPr>
            <a:r>
              <a:rPr lang="en-US" sz="2800"/>
              <a:t>Operating Systems</a:t>
            </a:r>
          </a:p>
          <a:p>
            <a:pPr lvl="1" eaLnBrk="1" hangingPunct="1">
              <a:lnSpc>
                <a:spcPct val="90000"/>
              </a:lnSpc>
            </a:pPr>
            <a:r>
              <a:rPr lang="en-US" sz="2400"/>
              <a:t>Linux</a:t>
            </a:r>
          </a:p>
          <a:p>
            <a:pPr lvl="1" eaLnBrk="1" hangingPunct="1">
              <a:lnSpc>
                <a:spcPct val="90000"/>
              </a:lnSpc>
            </a:pPr>
            <a:r>
              <a:rPr lang="en-US" sz="2400"/>
              <a:t>FreeBSD, OpenBSD, and NetBSD </a:t>
            </a:r>
          </a:p>
          <a:p>
            <a:pPr eaLnBrk="1" hangingPunct="1">
              <a:lnSpc>
                <a:spcPct val="90000"/>
              </a:lnSpc>
            </a:pPr>
            <a:r>
              <a:rPr lang="en-US" sz="2800"/>
              <a:t>Internet</a:t>
            </a:r>
          </a:p>
          <a:p>
            <a:pPr lvl="1" eaLnBrk="1" hangingPunct="1">
              <a:lnSpc>
                <a:spcPct val="90000"/>
              </a:lnSpc>
            </a:pPr>
            <a:r>
              <a:rPr lang="en-US" sz="2400"/>
              <a:t>Apache (&gt; 50% of the world's web servers)</a:t>
            </a:r>
          </a:p>
          <a:p>
            <a:pPr lvl="1" eaLnBrk="1" hangingPunct="1">
              <a:lnSpc>
                <a:spcPct val="90000"/>
              </a:lnSpc>
            </a:pPr>
            <a:r>
              <a:rPr lang="en-US" sz="2400"/>
              <a:t>BIND: DNS  for the entire Internet.</a:t>
            </a:r>
          </a:p>
          <a:p>
            <a:pPr lvl="1" eaLnBrk="1" hangingPunct="1">
              <a:lnSpc>
                <a:spcPct val="90000"/>
              </a:lnSpc>
            </a:pPr>
            <a:r>
              <a:rPr lang="en-US" sz="2400"/>
              <a:t>Sendmail (Most email servers)  </a:t>
            </a:r>
          </a:p>
          <a:p>
            <a:pPr lvl="1" eaLnBrk="1" hangingPunct="1">
              <a:lnSpc>
                <a:spcPct val="90000"/>
              </a:lnSpc>
            </a:pPr>
            <a:r>
              <a:rPr lang="en-US" sz="2400"/>
              <a:t>OpenSSL (standard for secure communication)  </a:t>
            </a:r>
          </a:p>
          <a:p>
            <a:pPr eaLnBrk="1" hangingPunct="1">
              <a:lnSpc>
                <a:spcPct val="90000"/>
              </a:lnSpc>
            </a:pPr>
            <a:r>
              <a:rPr lang="en-US" sz="2800"/>
              <a:t>Programming Tools</a:t>
            </a:r>
          </a:p>
          <a:p>
            <a:pPr lvl="1" eaLnBrk="1" hangingPunct="1">
              <a:lnSpc>
                <a:spcPct val="90000"/>
              </a:lnSpc>
            </a:pPr>
            <a:r>
              <a:rPr lang="en-US" sz="2400"/>
              <a:t> Languages (Perl, Python, PHP)</a:t>
            </a:r>
          </a:p>
          <a:p>
            <a:pPr lvl="1" eaLnBrk="1" hangingPunct="1">
              <a:lnSpc>
                <a:spcPct val="90000"/>
              </a:lnSpc>
            </a:pPr>
            <a:r>
              <a:rPr lang="en-US" sz="2400"/>
              <a:t>GNU compilers and tools (GCC, Make)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10;Picture 7.png                                                  00086346Macintosh HD                   C2DAFB20:"/>
          <p:cNvPicPr>
            <a:picLocks noChangeAspect="1" noChangeArrowheads="1"/>
          </p:cNvPicPr>
          <p:nvPr/>
        </p:nvPicPr>
        <p:blipFill>
          <a:blip r:embed="rId2"/>
          <a:srcRect/>
          <a:stretch>
            <a:fillRect/>
          </a:stretch>
        </p:blipFill>
        <p:spPr bwMode="auto">
          <a:xfrm>
            <a:off x="-41275" y="52388"/>
            <a:ext cx="9226550" cy="67516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10;Picture 9.png                                                  00086346Macintosh HD                   C2DAFB20:"/>
          <p:cNvPicPr>
            <a:picLocks noChangeAspect="1" noChangeArrowheads="1"/>
          </p:cNvPicPr>
          <p:nvPr/>
        </p:nvPicPr>
        <p:blipFill>
          <a:blip r:embed="rId2"/>
          <a:srcRect/>
          <a:stretch>
            <a:fillRect/>
          </a:stretch>
        </p:blipFill>
        <p:spPr bwMode="auto">
          <a:xfrm>
            <a:off x="-41275" y="47625"/>
            <a:ext cx="9226550" cy="6761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avi\Desktop\hivcopred-home-page.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2" descr="Screen Shot 2013-09-06 at 11.19.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26" y="2634444"/>
            <a:ext cx="7890795" cy="4223555"/>
          </a:xfrm>
          <a:prstGeom prst="rect">
            <a:avLst/>
          </a:prstGeom>
        </p:spPr>
      </p:pic>
    </p:spTree>
    <p:extLst>
      <p:ext uri="{BB962C8B-B14F-4D97-AF65-F5344CB8AC3E}">
        <p14:creationId xmlns:p14="http://schemas.microsoft.com/office/powerpoint/2010/main" val="928172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06 at 10.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952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8000"/>
        </a:solidFill>
        <a:effectLst/>
      </p:bgPr>
    </p:bg>
    <p:spTree>
      <p:nvGrpSpPr>
        <p:cNvPr id="1" name=""/>
        <p:cNvGrpSpPr/>
        <p:nvPr/>
      </p:nvGrpSpPr>
      <p:grpSpPr>
        <a:xfrm>
          <a:off x="0" y="0"/>
          <a:ext cx="0" cy="0"/>
          <a:chOff x="0" y="0"/>
          <a:chExt cx="0" cy="0"/>
        </a:xfrm>
      </p:grpSpPr>
      <p:pic>
        <p:nvPicPr>
          <p:cNvPr id="351234" name="Picture 2" descr="vandemataram7"/>
          <p:cNvPicPr>
            <a:picLocks noChangeAspect="1" noChangeArrowheads="1"/>
          </p:cNvPicPr>
          <p:nvPr/>
        </p:nvPicPr>
        <p:blipFill>
          <a:blip r:embed="rId2"/>
          <a:srcRect/>
          <a:stretch>
            <a:fillRect/>
          </a:stretch>
        </p:blipFill>
        <p:spPr bwMode="auto">
          <a:xfrm>
            <a:off x="0" y="0"/>
            <a:ext cx="9144000" cy="1219200"/>
          </a:xfrm>
          <a:prstGeom prst="rect">
            <a:avLst/>
          </a:prstGeom>
          <a:noFill/>
        </p:spPr>
      </p:pic>
      <p:sp>
        <p:nvSpPr>
          <p:cNvPr id="351235" name="Rectangle 3"/>
          <p:cNvSpPr>
            <a:spLocks noChangeArrowheads="1"/>
          </p:cNvSpPr>
          <p:nvPr/>
        </p:nvSpPr>
        <p:spPr bwMode="auto">
          <a:xfrm>
            <a:off x="0" y="381000"/>
            <a:ext cx="9144000" cy="457200"/>
          </a:xfrm>
          <a:prstGeom prst="rect">
            <a:avLst/>
          </a:prstGeom>
          <a:solidFill>
            <a:srgbClr val="CCFFFF"/>
          </a:solidFill>
          <a:ln w="12700" cap="sq">
            <a:solidFill>
              <a:schemeClr val="tx1"/>
            </a:solidFill>
            <a:miter lim="800000"/>
            <a:headEnd type="none" w="sm" len="sm"/>
            <a:tailEnd type="none" w="sm" len="sm"/>
          </a:ln>
          <a:effectLst/>
        </p:spPr>
        <p:txBody>
          <a:bodyPr wrap="none" anchor="ctr"/>
          <a:lstStyle/>
          <a:p>
            <a:endParaRPr lang="en-IN"/>
          </a:p>
        </p:txBody>
      </p:sp>
      <p:sp>
        <p:nvSpPr>
          <p:cNvPr id="351236" name="Text Box 4"/>
          <p:cNvSpPr txBox="1">
            <a:spLocks noChangeArrowheads="1"/>
          </p:cNvSpPr>
          <p:nvPr/>
        </p:nvSpPr>
        <p:spPr bwMode="auto">
          <a:xfrm>
            <a:off x="0" y="381000"/>
            <a:ext cx="9144000" cy="457200"/>
          </a:xfrm>
          <a:prstGeom prst="rect">
            <a:avLst/>
          </a:prstGeom>
          <a:noFill/>
          <a:ln w="12700" cap="sq">
            <a:noFill/>
            <a:miter lim="800000"/>
            <a:headEnd type="none" w="sm" len="sm"/>
            <a:tailEnd type="none" w="sm" len="sm"/>
          </a:ln>
          <a:effectLst/>
        </p:spPr>
        <p:txBody>
          <a:bodyPr>
            <a:spAutoFit/>
          </a:bodyPr>
          <a:lstStyle/>
          <a:p>
            <a:pPr algn="ctr" eaLnBrk="1" hangingPunct="1">
              <a:spcBef>
                <a:spcPct val="50000"/>
              </a:spcBef>
            </a:pPr>
            <a:r>
              <a:rPr lang="en-US" sz="2400" b="1">
                <a:solidFill>
                  <a:srgbClr val="0000FF"/>
                </a:solidFill>
                <a:latin typeface="Times" charset="0"/>
              </a:rPr>
              <a:t>Peptide Resources/Databases</a:t>
            </a:r>
            <a:r>
              <a:rPr lang="en-US" sz="2400">
                <a:latin typeface="Impact" pitchFamily="34" charset="0"/>
              </a:rPr>
              <a:t> </a:t>
            </a:r>
            <a:endParaRPr lang="en-US" sz="2400"/>
          </a:p>
        </p:txBody>
      </p:sp>
      <p:pic>
        <p:nvPicPr>
          <p:cNvPr id="351237" name="Picture 5" descr="&#10;Picture 2.png                                                  00018844raghava                        C552DF9B:"/>
          <p:cNvPicPr>
            <a:picLocks noChangeAspect="1" noChangeArrowheads="1"/>
          </p:cNvPicPr>
          <p:nvPr/>
        </p:nvPicPr>
        <p:blipFill>
          <a:blip r:embed="rId3"/>
          <a:srcRect/>
          <a:stretch>
            <a:fillRect/>
          </a:stretch>
        </p:blipFill>
        <p:spPr bwMode="auto">
          <a:xfrm>
            <a:off x="0" y="0"/>
            <a:ext cx="9144000" cy="5638800"/>
          </a:xfrm>
          <a:prstGeom prst="rect">
            <a:avLst/>
          </a:prstGeom>
          <a:noFill/>
        </p:spPr>
      </p:pic>
      <p:sp>
        <p:nvSpPr>
          <p:cNvPr id="351238" name="Text Box 6"/>
          <p:cNvSpPr txBox="1">
            <a:spLocks noChangeArrowheads="1"/>
          </p:cNvSpPr>
          <p:nvPr/>
        </p:nvSpPr>
        <p:spPr bwMode="auto">
          <a:xfrm>
            <a:off x="304800" y="5791200"/>
            <a:ext cx="8610600"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endParaRPr lang="en-US" sz="2400"/>
          </a:p>
        </p:txBody>
      </p:sp>
      <p:sp>
        <p:nvSpPr>
          <p:cNvPr id="351239" name="Text Box 7"/>
          <p:cNvSpPr txBox="1">
            <a:spLocks noChangeArrowheads="1"/>
          </p:cNvSpPr>
          <p:nvPr/>
        </p:nvSpPr>
        <p:spPr bwMode="auto">
          <a:xfrm>
            <a:off x="0" y="5791200"/>
            <a:ext cx="8839200" cy="944563"/>
          </a:xfrm>
          <a:prstGeom prst="rect">
            <a:avLst/>
          </a:prstGeom>
          <a:noFill/>
          <a:ln w="12700" cap="sq">
            <a:noFill/>
            <a:miter lim="800000"/>
            <a:headEnd type="none" w="sm" len="sm"/>
            <a:tailEnd type="none" w="sm" len="sm"/>
          </a:ln>
          <a:effectLst/>
        </p:spPr>
        <p:txBody>
          <a:bodyPr>
            <a:spAutoFit/>
          </a:bodyPr>
          <a:lstStyle/>
          <a:p>
            <a:pPr algn="ctr" eaLnBrk="1" hangingPunct="1">
              <a:spcBef>
                <a:spcPct val="50000"/>
              </a:spcBef>
            </a:pPr>
            <a:r>
              <a:rPr lang="en-US" sz="2000" b="1"/>
              <a:t>Work in Progress</a:t>
            </a:r>
            <a:endParaRPr lang="en-US" sz="2400"/>
          </a:p>
          <a:p>
            <a:pPr eaLnBrk="1" hangingPunct="1">
              <a:spcBef>
                <a:spcPct val="50000"/>
              </a:spcBef>
            </a:pPr>
            <a:r>
              <a:rPr lang="en-US" sz="2400"/>
              <a:t>1. Prediction of CPP 	2. Designing CPP	3.  Scanning in proteins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AutoShape 2"/>
          <p:cNvSpPr>
            <a:spLocks noChangeArrowheads="1"/>
          </p:cNvSpPr>
          <p:nvPr/>
        </p:nvSpPr>
        <p:spPr bwMode="auto">
          <a:xfrm>
            <a:off x="2286000" y="0"/>
            <a:ext cx="5029200" cy="838200"/>
          </a:xfrm>
          <a:prstGeom prst="bevel">
            <a:avLst>
              <a:gd name="adj" fmla="val 12500"/>
            </a:avLst>
          </a:prstGeom>
          <a:solidFill>
            <a:schemeClr val="accent1"/>
          </a:solidFill>
          <a:ln w="9525">
            <a:solidFill>
              <a:schemeClr val="tx1"/>
            </a:solidFill>
            <a:miter lim="800000"/>
            <a:headEnd/>
            <a:tailEnd/>
          </a:ln>
          <a:effectLst/>
        </p:spPr>
        <p:txBody>
          <a:bodyPr wrap="none" anchor="ctr"/>
          <a:lstStyle/>
          <a:p>
            <a:endParaRPr lang="en-IN"/>
          </a:p>
        </p:txBody>
      </p:sp>
      <p:sp>
        <p:nvSpPr>
          <p:cNvPr id="360451" name="Rectangle 3"/>
          <p:cNvSpPr>
            <a:spLocks noChangeArrowheads="1"/>
          </p:cNvSpPr>
          <p:nvPr/>
        </p:nvSpPr>
        <p:spPr bwMode="auto">
          <a:xfrm>
            <a:off x="152400" y="4191000"/>
            <a:ext cx="5334000" cy="2667000"/>
          </a:xfrm>
          <a:prstGeom prst="rect">
            <a:avLst/>
          </a:prstGeom>
          <a:solidFill>
            <a:srgbClr val="FFCC99"/>
          </a:solidFill>
          <a:ln w="9525">
            <a:solidFill>
              <a:schemeClr val="tx1"/>
            </a:solidFill>
            <a:miter lim="800000"/>
            <a:headEnd/>
            <a:tailEnd/>
          </a:ln>
          <a:effectLst/>
        </p:spPr>
        <p:txBody>
          <a:bodyPr wrap="none" anchor="ctr"/>
          <a:lstStyle/>
          <a:p>
            <a:endParaRPr lang="en-IN"/>
          </a:p>
        </p:txBody>
      </p:sp>
      <p:sp>
        <p:nvSpPr>
          <p:cNvPr id="360452" name="AutoShape 4"/>
          <p:cNvSpPr>
            <a:spLocks noChangeArrowheads="1"/>
          </p:cNvSpPr>
          <p:nvPr/>
        </p:nvSpPr>
        <p:spPr bwMode="auto">
          <a:xfrm>
            <a:off x="152400" y="2362200"/>
            <a:ext cx="8839200" cy="1752600"/>
          </a:xfrm>
          <a:prstGeom prst="roundRect">
            <a:avLst>
              <a:gd name="adj" fmla="val 16667"/>
            </a:avLst>
          </a:prstGeom>
          <a:solidFill>
            <a:srgbClr val="00CCFF"/>
          </a:solidFill>
          <a:ln w="9525">
            <a:solidFill>
              <a:schemeClr val="tx1"/>
            </a:solidFill>
            <a:round/>
            <a:headEnd/>
            <a:tailEnd/>
          </a:ln>
          <a:effectLst/>
        </p:spPr>
        <p:txBody>
          <a:bodyPr wrap="none" anchor="ctr"/>
          <a:lstStyle/>
          <a:p>
            <a:endParaRPr lang="en-IN"/>
          </a:p>
        </p:txBody>
      </p:sp>
      <p:sp>
        <p:nvSpPr>
          <p:cNvPr id="360453" name="Rectangle 5"/>
          <p:cNvSpPr>
            <a:spLocks noChangeArrowheads="1"/>
          </p:cNvSpPr>
          <p:nvPr/>
        </p:nvSpPr>
        <p:spPr bwMode="auto">
          <a:xfrm>
            <a:off x="0" y="914400"/>
            <a:ext cx="9144000" cy="1371600"/>
          </a:xfrm>
          <a:prstGeom prst="rect">
            <a:avLst/>
          </a:prstGeom>
          <a:solidFill>
            <a:srgbClr val="CCFFCC"/>
          </a:solidFill>
          <a:ln w="9525">
            <a:solidFill>
              <a:schemeClr val="tx1"/>
            </a:solidFill>
            <a:miter lim="800000"/>
            <a:headEnd/>
            <a:tailEnd/>
          </a:ln>
          <a:effectLst/>
        </p:spPr>
        <p:txBody>
          <a:bodyPr wrap="none" anchor="ctr"/>
          <a:lstStyle/>
          <a:p>
            <a:endParaRPr lang="en-IN"/>
          </a:p>
        </p:txBody>
      </p:sp>
      <p:sp>
        <p:nvSpPr>
          <p:cNvPr id="360454" name="Text Box 6"/>
          <p:cNvSpPr txBox="1">
            <a:spLocks noChangeArrowheads="1"/>
          </p:cNvSpPr>
          <p:nvPr/>
        </p:nvSpPr>
        <p:spPr bwMode="auto">
          <a:xfrm>
            <a:off x="2438400" y="228600"/>
            <a:ext cx="4724400" cy="550863"/>
          </a:xfrm>
          <a:prstGeom prst="rect">
            <a:avLst/>
          </a:prstGeom>
          <a:noFill/>
          <a:ln w="9525">
            <a:noFill/>
            <a:miter lim="800000"/>
            <a:headEnd/>
            <a:tailEnd/>
          </a:ln>
          <a:effectLst/>
        </p:spPr>
        <p:txBody>
          <a:bodyPr>
            <a:spAutoFit/>
          </a:bodyPr>
          <a:lstStyle/>
          <a:p>
            <a:pPr algn="ctr">
              <a:lnSpc>
                <a:spcPct val="50000"/>
              </a:lnSpc>
              <a:spcBef>
                <a:spcPct val="50000"/>
              </a:spcBef>
            </a:pPr>
            <a:r>
              <a:rPr lang="en-US" sz="2400" b="1"/>
              <a:t>Computer-Aided Drug Discovery</a:t>
            </a:r>
          </a:p>
          <a:p>
            <a:pPr algn="ctr">
              <a:lnSpc>
                <a:spcPct val="50000"/>
              </a:lnSpc>
              <a:spcBef>
                <a:spcPct val="50000"/>
              </a:spcBef>
            </a:pPr>
            <a:r>
              <a:rPr lang="en-US" sz="1800" b="1"/>
              <a:t>Searching Drug Targets: Bioinformatics</a:t>
            </a:r>
          </a:p>
        </p:txBody>
      </p:sp>
      <p:sp>
        <p:nvSpPr>
          <p:cNvPr id="360455" name="Text Box 7"/>
          <p:cNvSpPr txBox="1">
            <a:spLocks noChangeArrowheads="1"/>
          </p:cNvSpPr>
          <p:nvPr/>
        </p:nvSpPr>
        <p:spPr bwMode="auto">
          <a:xfrm>
            <a:off x="152400" y="914400"/>
            <a:ext cx="3810000" cy="1854200"/>
          </a:xfrm>
          <a:prstGeom prst="rect">
            <a:avLst/>
          </a:prstGeom>
          <a:noFill/>
          <a:ln w="9525">
            <a:noFill/>
            <a:miter lim="800000"/>
            <a:headEnd/>
            <a:tailEnd/>
          </a:ln>
          <a:effectLst/>
        </p:spPr>
        <p:txBody>
          <a:bodyPr>
            <a:spAutoFit/>
          </a:bodyPr>
          <a:lstStyle/>
          <a:p>
            <a:pPr algn="ctr">
              <a:spcBef>
                <a:spcPct val="50000"/>
              </a:spcBef>
            </a:pPr>
            <a:r>
              <a:rPr lang="en-US" sz="1800" b="1"/>
              <a:t>Genome Annotation</a:t>
            </a:r>
            <a:endParaRPr lang="en-US" sz="1800"/>
          </a:p>
          <a:p>
            <a:pPr eaLnBrk="1" hangingPunct="1">
              <a:lnSpc>
                <a:spcPct val="90000"/>
              </a:lnSpc>
              <a:spcBef>
                <a:spcPct val="20000"/>
              </a:spcBef>
            </a:pPr>
            <a:r>
              <a:rPr lang="en-US" sz="1400" b="1">
                <a:solidFill>
                  <a:schemeClr val="tx2"/>
                </a:solidFill>
                <a:latin typeface="Arial" pitchFamily="34" charset="0"/>
                <a:ea typeface="Osaka" pitchFamily="100" charset="-128"/>
              </a:rPr>
              <a:t>FTGpred: </a:t>
            </a:r>
            <a:r>
              <a:rPr lang="en-US" sz="1400">
                <a:solidFill>
                  <a:schemeClr val="tx2"/>
                </a:solidFill>
                <a:latin typeface="Arial" pitchFamily="34" charset="0"/>
                <a:ea typeface="Osaka" pitchFamily="100" charset="-128"/>
              </a:rPr>
              <a:t>Prediction of Prokaryotic genes</a:t>
            </a:r>
            <a:endParaRPr lang="en-US" sz="1400" b="1">
              <a:solidFill>
                <a:schemeClr val="tx2"/>
              </a:solidFill>
              <a:latin typeface="Arial" pitchFamily="34" charset="0"/>
              <a:ea typeface="Osaka" pitchFamily="100" charset="-128"/>
            </a:endParaRPr>
          </a:p>
          <a:p>
            <a:pPr eaLnBrk="1" hangingPunct="1">
              <a:lnSpc>
                <a:spcPct val="90000"/>
              </a:lnSpc>
              <a:spcBef>
                <a:spcPct val="20000"/>
              </a:spcBef>
            </a:pPr>
            <a:r>
              <a:rPr lang="en-US" sz="1400" b="1">
                <a:solidFill>
                  <a:schemeClr val="tx2"/>
                </a:solidFill>
                <a:latin typeface="Arial" pitchFamily="34" charset="0"/>
                <a:ea typeface="Osaka" pitchFamily="100" charset="-128"/>
              </a:rPr>
              <a:t>EGpred:</a:t>
            </a:r>
            <a:r>
              <a:rPr lang="en-US" sz="1400">
                <a:solidFill>
                  <a:schemeClr val="tx2"/>
                </a:solidFill>
                <a:latin typeface="Arial" pitchFamily="34" charset="0"/>
                <a:ea typeface="Osaka" pitchFamily="100" charset="-128"/>
              </a:rPr>
              <a:t> Prediction of eukaryotic genes</a:t>
            </a:r>
          </a:p>
          <a:p>
            <a:pPr eaLnBrk="1" hangingPunct="1">
              <a:lnSpc>
                <a:spcPct val="90000"/>
              </a:lnSpc>
              <a:spcBef>
                <a:spcPct val="20000"/>
              </a:spcBef>
            </a:pPr>
            <a:r>
              <a:rPr lang="en-US" sz="1400" b="1">
                <a:solidFill>
                  <a:schemeClr val="tx2"/>
                </a:solidFill>
                <a:latin typeface="Arial" pitchFamily="34" charset="0"/>
                <a:ea typeface="Osaka" pitchFamily="100" charset="-128"/>
              </a:rPr>
              <a:t>GeneBench:</a:t>
            </a:r>
            <a:r>
              <a:rPr lang="en-US" sz="1400">
                <a:solidFill>
                  <a:schemeClr val="tx2"/>
                </a:solidFill>
                <a:latin typeface="Arial" pitchFamily="34" charset="0"/>
                <a:ea typeface="Osaka" pitchFamily="100" charset="-128"/>
              </a:rPr>
              <a:t> Benchmarking of gene finders</a:t>
            </a:r>
          </a:p>
          <a:p>
            <a:pPr eaLnBrk="1" hangingPunct="1">
              <a:lnSpc>
                <a:spcPct val="90000"/>
              </a:lnSpc>
              <a:spcBef>
                <a:spcPct val="20000"/>
              </a:spcBef>
            </a:pPr>
            <a:r>
              <a:rPr lang="en-US" sz="1400" b="1">
                <a:solidFill>
                  <a:schemeClr val="tx2"/>
                </a:solidFill>
                <a:latin typeface="Arial" pitchFamily="34" charset="0"/>
                <a:ea typeface="Osaka" pitchFamily="100" charset="-128"/>
              </a:rPr>
              <a:t>SRF:</a:t>
            </a:r>
            <a:r>
              <a:rPr lang="en-US" sz="1400">
                <a:solidFill>
                  <a:schemeClr val="tx2"/>
                </a:solidFill>
                <a:latin typeface="Arial" pitchFamily="34" charset="0"/>
                <a:ea typeface="Osaka" pitchFamily="100" charset="-128"/>
              </a:rPr>
              <a:t> Spectral Repeat finder</a:t>
            </a:r>
          </a:p>
          <a:p>
            <a:pPr>
              <a:spcBef>
                <a:spcPct val="50000"/>
              </a:spcBef>
            </a:pPr>
            <a:endParaRPr lang="en-US" sz="2400"/>
          </a:p>
        </p:txBody>
      </p:sp>
      <p:sp>
        <p:nvSpPr>
          <p:cNvPr id="360456" name="Text Box 8"/>
          <p:cNvSpPr txBox="1">
            <a:spLocks noChangeArrowheads="1"/>
          </p:cNvSpPr>
          <p:nvPr/>
        </p:nvSpPr>
        <p:spPr bwMode="auto">
          <a:xfrm>
            <a:off x="4267200" y="914400"/>
            <a:ext cx="4876800" cy="1279525"/>
          </a:xfrm>
          <a:prstGeom prst="rect">
            <a:avLst/>
          </a:prstGeom>
          <a:noFill/>
          <a:ln w="9525">
            <a:noFill/>
            <a:miter lim="800000"/>
            <a:headEnd/>
            <a:tailEnd/>
          </a:ln>
          <a:effectLst/>
        </p:spPr>
        <p:txBody>
          <a:bodyPr>
            <a:spAutoFit/>
          </a:bodyPr>
          <a:lstStyle/>
          <a:p>
            <a:pPr algn="ctr" eaLnBrk="1" hangingPunct="1">
              <a:lnSpc>
                <a:spcPct val="90000"/>
              </a:lnSpc>
              <a:spcBef>
                <a:spcPct val="20000"/>
              </a:spcBef>
            </a:pPr>
            <a:r>
              <a:rPr lang="en-US" sz="1800" b="1">
                <a:latin typeface="Arial" pitchFamily="34" charset="0"/>
                <a:ea typeface="Osaka" pitchFamily="100" charset="-128"/>
              </a:rPr>
              <a:t>Comparative genomics</a:t>
            </a:r>
            <a:r>
              <a:rPr lang="en-US" sz="2000" b="1">
                <a:latin typeface="Arial" pitchFamily="34" charset="0"/>
                <a:ea typeface="Osaka" pitchFamily="100" charset="-128"/>
              </a:rPr>
              <a:t> </a:t>
            </a:r>
            <a:endParaRPr lang="en-US" sz="1400" b="1">
              <a:latin typeface="Arial" pitchFamily="34" charset="0"/>
              <a:ea typeface="Osaka" pitchFamily="100" charset="-128"/>
            </a:endParaRPr>
          </a:p>
          <a:p>
            <a:pPr eaLnBrk="1" hangingPunct="1">
              <a:lnSpc>
                <a:spcPct val="90000"/>
              </a:lnSpc>
              <a:spcBef>
                <a:spcPct val="20000"/>
              </a:spcBef>
            </a:pPr>
            <a:r>
              <a:rPr lang="en-US" sz="1400" b="1">
                <a:latin typeface="Arial" pitchFamily="34" charset="0"/>
                <a:ea typeface="Osaka" pitchFamily="100" charset="-128"/>
              </a:rPr>
              <a:t> GWFASTA</a:t>
            </a:r>
            <a:r>
              <a:rPr lang="en-US" sz="1400" b="1">
                <a:latin typeface="Arial" pitchFamily="34" charset="0"/>
                <a:ea typeface="Osaka" pitchFamily="100" charset="-128"/>
                <a:hlinkClick r:id="rId3"/>
              </a:rPr>
              <a:t>:</a:t>
            </a:r>
            <a:r>
              <a:rPr lang="en-US" sz="1400" b="1">
                <a:latin typeface="Arial" pitchFamily="34" charset="0"/>
                <a:ea typeface="Osaka" pitchFamily="100" charset="-128"/>
              </a:rPr>
              <a:t> </a:t>
            </a:r>
            <a:r>
              <a:rPr lang="en-US" sz="1400">
                <a:latin typeface="Arial" pitchFamily="34" charset="0"/>
                <a:ea typeface="Osaka" pitchFamily="100" charset="-128"/>
              </a:rPr>
              <a:t>Genome-Wide FASTA Search </a:t>
            </a:r>
            <a:endParaRPr lang="en-US" sz="1400">
              <a:solidFill>
                <a:srgbClr val="0027F8"/>
              </a:solidFill>
              <a:latin typeface="Arial" pitchFamily="34" charset="0"/>
              <a:ea typeface="Osaka" pitchFamily="100" charset="-128"/>
            </a:endParaRPr>
          </a:p>
          <a:p>
            <a:pPr eaLnBrk="1" hangingPunct="1">
              <a:lnSpc>
                <a:spcPct val="90000"/>
              </a:lnSpc>
              <a:spcBef>
                <a:spcPct val="20000"/>
              </a:spcBef>
            </a:pPr>
            <a:r>
              <a:rPr lang="en-US" sz="1400">
                <a:latin typeface="Arial" pitchFamily="34" charset="0"/>
                <a:ea typeface="Osaka" pitchFamily="100" charset="-128"/>
                <a:hlinkClick r:id="rId4"/>
              </a:rPr>
              <a:t> </a:t>
            </a:r>
            <a:r>
              <a:rPr lang="en-US" sz="1400" b="1">
                <a:latin typeface="Arial" pitchFamily="34" charset="0"/>
                <a:ea typeface="Osaka" pitchFamily="100" charset="-128"/>
              </a:rPr>
              <a:t>GWBLAST:</a:t>
            </a:r>
            <a:r>
              <a:rPr lang="en-US" sz="1400">
                <a:latin typeface="Arial" pitchFamily="34" charset="0"/>
                <a:ea typeface="Osaka" pitchFamily="100" charset="-128"/>
              </a:rPr>
              <a:t> Genome wide BLAST search</a:t>
            </a:r>
          </a:p>
          <a:p>
            <a:pPr eaLnBrk="1" hangingPunct="1">
              <a:lnSpc>
                <a:spcPct val="90000"/>
              </a:lnSpc>
              <a:spcBef>
                <a:spcPct val="20000"/>
              </a:spcBef>
            </a:pPr>
            <a:r>
              <a:rPr lang="en-US" sz="1400" b="1">
                <a:latin typeface="Arial" pitchFamily="34" charset="0"/>
                <a:ea typeface="Osaka" pitchFamily="100" charset="-128"/>
              </a:rPr>
              <a:t> COPID: </a:t>
            </a:r>
            <a:r>
              <a:rPr lang="en-US" sz="1400">
                <a:latin typeface="Arial" pitchFamily="34" charset="0"/>
                <a:ea typeface="Osaka" pitchFamily="100" charset="-128"/>
              </a:rPr>
              <a:t>Composition based similarity search</a:t>
            </a:r>
            <a:endParaRPr lang="en-US" sz="1400" b="1">
              <a:latin typeface="Arial" pitchFamily="34" charset="0"/>
              <a:ea typeface="Osaka" pitchFamily="100" charset="-128"/>
            </a:endParaRPr>
          </a:p>
          <a:p>
            <a:pPr eaLnBrk="1" hangingPunct="1">
              <a:lnSpc>
                <a:spcPct val="90000"/>
              </a:lnSpc>
              <a:spcBef>
                <a:spcPct val="20000"/>
              </a:spcBef>
            </a:pPr>
            <a:r>
              <a:rPr lang="en-US" sz="1400" b="1">
                <a:latin typeface="Arial" pitchFamily="34" charset="0"/>
                <a:ea typeface="Osaka" pitchFamily="100" charset="-128"/>
              </a:rPr>
              <a:t> LGEpred: </a:t>
            </a:r>
            <a:r>
              <a:rPr lang="en-US" sz="1400">
                <a:latin typeface="Arial" pitchFamily="34" charset="0"/>
                <a:ea typeface="Osaka" pitchFamily="100" charset="-128"/>
              </a:rPr>
              <a:t>Gene from protein sequence</a:t>
            </a:r>
            <a:endParaRPr lang="en-US" sz="1600" b="1">
              <a:solidFill>
                <a:schemeClr val="tx2"/>
              </a:solidFill>
              <a:latin typeface="Arial" pitchFamily="34" charset="0"/>
              <a:ea typeface="Osaka" pitchFamily="100" charset="-128"/>
            </a:endParaRPr>
          </a:p>
        </p:txBody>
      </p:sp>
      <p:sp>
        <p:nvSpPr>
          <p:cNvPr id="360457" name="Text Box 9"/>
          <p:cNvSpPr txBox="1">
            <a:spLocks noChangeArrowheads="1"/>
          </p:cNvSpPr>
          <p:nvPr/>
        </p:nvSpPr>
        <p:spPr bwMode="auto">
          <a:xfrm>
            <a:off x="304800" y="3352800"/>
            <a:ext cx="25908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60458" name="Text Box 10"/>
          <p:cNvSpPr txBox="1">
            <a:spLocks noChangeArrowheads="1"/>
          </p:cNvSpPr>
          <p:nvPr/>
        </p:nvSpPr>
        <p:spPr bwMode="auto">
          <a:xfrm>
            <a:off x="152400" y="2286000"/>
            <a:ext cx="3963988" cy="1541463"/>
          </a:xfrm>
          <a:prstGeom prst="rect">
            <a:avLst/>
          </a:prstGeom>
          <a:noFill/>
          <a:ln w="9525">
            <a:noFill/>
            <a:miter lim="800000"/>
            <a:headEnd/>
            <a:tailEnd/>
          </a:ln>
          <a:effectLst/>
        </p:spPr>
        <p:txBody>
          <a:bodyPr wrap="none">
            <a:spAutoFit/>
          </a:bodyPr>
          <a:lstStyle/>
          <a:p>
            <a:pPr algn="ctr"/>
            <a:r>
              <a:rPr lang="en-US" sz="1800" b="1"/>
              <a:t>Subcellular Localization Methods</a:t>
            </a:r>
            <a:endParaRPr lang="en-US" sz="2400"/>
          </a:p>
          <a:p>
            <a:pPr algn="ctr" eaLnBrk="1" hangingPunct="1">
              <a:lnSpc>
                <a:spcPct val="90000"/>
              </a:lnSpc>
              <a:spcBef>
                <a:spcPct val="20000"/>
              </a:spcBef>
            </a:pPr>
            <a:r>
              <a:rPr lang="en-US" sz="1400" b="1">
                <a:solidFill>
                  <a:schemeClr val="tx2"/>
                </a:solidFill>
                <a:latin typeface="Arial" pitchFamily="34" charset="0"/>
                <a:ea typeface="Osaka" pitchFamily="100" charset="-128"/>
              </a:rPr>
              <a:t>PSLpred: localization of prokaryotic proteins</a:t>
            </a:r>
          </a:p>
          <a:p>
            <a:pPr algn="ctr" eaLnBrk="1" hangingPunct="1">
              <a:lnSpc>
                <a:spcPct val="90000"/>
              </a:lnSpc>
              <a:spcBef>
                <a:spcPct val="20000"/>
              </a:spcBef>
            </a:pPr>
            <a:r>
              <a:rPr lang="en-US" sz="1400" b="1">
                <a:solidFill>
                  <a:schemeClr val="tx2"/>
                </a:solidFill>
                <a:latin typeface="Arial" pitchFamily="34" charset="0"/>
                <a:ea typeface="Osaka" pitchFamily="100" charset="-128"/>
              </a:rPr>
              <a:t>ESLpred: localization of Eukaryotic proteins</a:t>
            </a:r>
            <a:endParaRPr lang="en-US" sz="1400">
              <a:solidFill>
                <a:schemeClr val="tx2"/>
              </a:solidFill>
              <a:ea typeface="Osaka" pitchFamily="100" charset="-128"/>
            </a:endParaRPr>
          </a:p>
          <a:p>
            <a:pPr algn="ctr" eaLnBrk="1" hangingPunct="1">
              <a:lnSpc>
                <a:spcPct val="90000"/>
              </a:lnSpc>
              <a:spcBef>
                <a:spcPct val="20000"/>
              </a:spcBef>
            </a:pPr>
            <a:r>
              <a:rPr lang="en-US" sz="1400" b="1">
                <a:solidFill>
                  <a:schemeClr val="tx2"/>
                </a:solidFill>
                <a:latin typeface="Arial" pitchFamily="34" charset="0"/>
                <a:ea typeface="Osaka" pitchFamily="100" charset="-128"/>
              </a:rPr>
              <a:t>HSLpred: localization of Human proteins</a:t>
            </a:r>
            <a:endParaRPr lang="en-US" sz="1400" b="1" u="sng">
              <a:solidFill>
                <a:schemeClr val="tx2"/>
              </a:solidFill>
              <a:ea typeface="Osaka" pitchFamily="100" charset="-128"/>
            </a:endParaRPr>
          </a:p>
          <a:p>
            <a:pPr algn="ctr" eaLnBrk="1" hangingPunct="1">
              <a:lnSpc>
                <a:spcPct val="90000"/>
              </a:lnSpc>
              <a:spcBef>
                <a:spcPct val="20000"/>
              </a:spcBef>
            </a:pPr>
            <a:r>
              <a:rPr lang="en-US" sz="1400" b="1">
                <a:solidFill>
                  <a:schemeClr val="tx2"/>
                </a:solidFill>
                <a:ea typeface="Osaka" pitchFamily="100" charset="-128"/>
              </a:rPr>
              <a:t>MITpred: Prediction of Mitochndrial proteins</a:t>
            </a:r>
          </a:p>
          <a:p>
            <a:pPr algn="ctr" eaLnBrk="1" hangingPunct="1">
              <a:lnSpc>
                <a:spcPct val="90000"/>
              </a:lnSpc>
              <a:spcBef>
                <a:spcPct val="20000"/>
              </a:spcBef>
            </a:pPr>
            <a:r>
              <a:rPr lang="en-US" sz="1400" b="1">
                <a:solidFill>
                  <a:schemeClr val="tx2"/>
                </a:solidFill>
                <a:ea typeface="Osaka" pitchFamily="100" charset="-128"/>
              </a:rPr>
              <a:t>TBpred: Localization of mycobacterial proteins</a:t>
            </a:r>
            <a:endParaRPr lang="en-US" sz="2400"/>
          </a:p>
        </p:txBody>
      </p:sp>
      <p:sp>
        <p:nvSpPr>
          <p:cNvPr id="360459" name="Rectangle 11"/>
          <p:cNvSpPr>
            <a:spLocks noChangeArrowheads="1"/>
          </p:cNvSpPr>
          <p:nvPr/>
        </p:nvSpPr>
        <p:spPr bwMode="auto">
          <a:xfrm>
            <a:off x="4114800" y="2362200"/>
            <a:ext cx="5029200" cy="1749425"/>
          </a:xfrm>
          <a:prstGeom prst="rect">
            <a:avLst/>
          </a:prstGeom>
          <a:noFill/>
          <a:ln w="9525">
            <a:noFill/>
            <a:miter lim="800000"/>
            <a:headEnd/>
            <a:tailEnd/>
          </a:ln>
          <a:effectLst/>
        </p:spPr>
        <p:txBody>
          <a:bodyPr>
            <a:spAutoFit/>
          </a:bodyPr>
          <a:lstStyle/>
          <a:p>
            <a:pPr algn="ctr" eaLnBrk="1" hangingPunct="1">
              <a:lnSpc>
                <a:spcPct val="90000"/>
              </a:lnSpc>
              <a:spcBef>
                <a:spcPct val="20000"/>
              </a:spcBef>
            </a:pPr>
            <a:r>
              <a:rPr lang="en-US" sz="1800" b="1">
                <a:latin typeface="Arial" pitchFamily="34" charset="0"/>
                <a:ea typeface="Osaka" pitchFamily="100" charset="-128"/>
              </a:rPr>
              <a:t>Prediction of drugable proteins</a:t>
            </a:r>
            <a:endParaRPr lang="en-US" sz="1800" b="1">
              <a:latin typeface="Arial" pitchFamily="34" charset="0"/>
              <a:ea typeface="Osaka" pitchFamily="100" charset="-128"/>
              <a:hlinkClick r:id="rId5"/>
            </a:endParaRPr>
          </a:p>
          <a:p>
            <a:pPr eaLnBrk="1" hangingPunct="1">
              <a:lnSpc>
                <a:spcPct val="90000"/>
              </a:lnSpc>
              <a:spcBef>
                <a:spcPct val="20000"/>
              </a:spcBef>
            </a:pPr>
            <a:r>
              <a:rPr lang="en-US" sz="1400" b="1">
                <a:latin typeface="Arial" pitchFamily="34" charset="0"/>
                <a:ea typeface="Osaka" pitchFamily="100" charset="-128"/>
              </a:rPr>
              <a:t>Nrpred: </a:t>
            </a:r>
            <a:r>
              <a:rPr lang="en-US" sz="1400">
                <a:latin typeface="Arial" pitchFamily="34" charset="0"/>
                <a:ea typeface="Osaka" pitchFamily="100" charset="-128"/>
              </a:rPr>
              <a:t>Classification of nuclear receptors</a:t>
            </a:r>
            <a:endParaRPr lang="en-US" sz="1400" b="1">
              <a:solidFill>
                <a:schemeClr val="accent2"/>
              </a:solidFill>
              <a:latin typeface="Arial" pitchFamily="34" charset="0"/>
              <a:ea typeface="Osaka" pitchFamily="100" charset="-128"/>
            </a:endParaRPr>
          </a:p>
          <a:p>
            <a:pPr eaLnBrk="1" hangingPunct="1">
              <a:lnSpc>
                <a:spcPct val="90000"/>
              </a:lnSpc>
              <a:spcBef>
                <a:spcPct val="20000"/>
              </a:spcBef>
            </a:pPr>
            <a:r>
              <a:rPr lang="en-US" sz="1400" b="1">
                <a:latin typeface="Arial" pitchFamily="34" charset="0"/>
                <a:ea typeface="Osaka" pitchFamily="100" charset="-128"/>
              </a:rPr>
              <a:t>GPCRpred: </a:t>
            </a:r>
            <a:r>
              <a:rPr lang="en-US" sz="1400">
                <a:latin typeface="Arial" pitchFamily="34" charset="0"/>
                <a:ea typeface="Osaka" pitchFamily="100" charset="-128"/>
              </a:rPr>
              <a:t>Prediction of G-protein-coupled receptors</a:t>
            </a:r>
            <a:endParaRPr lang="en-US" sz="1400" b="1">
              <a:solidFill>
                <a:schemeClr val="accent2"/>
              </a:solidFill>
              <a:latin typeface="Arial" pitchFamily="34" charset="0"/>
              <a:ea typeface="Osaka" pitchFamily="100" charset="-128"/>
            </a:endParaRPr>
          </a:p>
          <a:p>
            <a:pPr eaLnBrk="1" hangingPunct="1">
              <a:lnSpc>
                <a:spcPct val="90000"/>
              </a:lnSpc>
              <a:spcBef>
                <a:spcPct val="20000"/>
              </a:spcBef>
              <a:buClr>
                <a:schemeClr val="tx1"/>
              </a:buClr>
            </a:pPr>
            <a:r>
              <a:rPr lang="en-US" sz="1400" b="1">
                <a:latin typeface="Arial" pitchFamily="34" charset="0"/>
                <a:ea typeface="Osaka" pitchFamily="100" charset="-128"/>
              </a:rPr>
              <a:t>GPCRsclass: </a:t>
            </a:r>
            <a:r>
              <a:rPr lang="en-US" sz="1400">
                <a:latin typeface="Arial" pitchFamily="34" charset="0"/>
                <a:ea typeface="Osaka" pitchFamily="100" charset="-128"/>
              </a:rPr>
              <a:t>Amine type of GPCR </a:t>
            </a:r>
            <a:endParaRPr lang="en-US" sz="1400" b="1" u="sng">
              <a:latin typeface="Arial" pitchFamily="34" charset="0"/>
              <a:ea typeface="Osaka" pitchFamily="100" charset="-128"/>
            </a:endParaRPr>
          </a:p>
          <a:p>
            <a:pPr eaLnBrk="1" hangingPunct="1">
              <a:lnSpc>
                <a:spcPct val="90000"/>
              </a:lnSpc>
              <a:spcBef>
                <a:spcPct val="20000"/>
              </a:spcBef>
              <a:buClr>
                <a:schemeClr val="tx1"/>
              </a:buClr>
            </a:pPr>
            <a:r>
              <a:rPr lang="en-US" sz="1400" b="1">
                <a:latin typeface="Arial" pitchFamily="34" charset="0"/>
                <a:ea typeface="Osaka" pitchFamily="100" charset="-128"/>
              </a:rPr>
              <a:t>VGIchan:</a:t>
            </a:r>
            <a:r>
              <a:rPr lang="en-US" sz="1400" b="1" u="sng">
                <a:latin typeface="Arial" pitchFamily="34" charset="0"/>
                <a:ea typeface="Osaka" pitchFamily="100" charset="-128"/>
              </a:rPr>
              <a:t> </a:t>
            </a:r>
            <a:r>
              <a:rPr lang="en-US" sz="1400">
                <a:latin typeface="Arial" pitchFamily="34" charset="0"/>
                <a:ea typeface="Osaka" pitchFamily="100" charset="-128"/>
              </a:rPr>
              <a:t>Voltage gated ion channel</a:t>
            </a:r>
            <a:endParaRPr lang="en-US" sz="1400" u="sng">
              <a:latin typeface="Arial" pitchFamily="34" charset="0"/>
              <a:ea typeface="Osaka" pitchFamily="100" charset="-128"/>
            </a:endParaRPr>
          </a:p>
          <a:p>
            <a:pPr eaLnBrk="1" hangingPunct="1">
              <a:lnSpc>
                <a:spcPct val="90000"/>
              </a:lnSpc>
              <a:spcBef>
                <a:spcPct val="20000"/>
              </a:spcBef>
              <a:buClr>
                <a:schemeClr val="tx1"/>
              </a:buClr>
            </a:pPr>
            <a:r>
              <a:rPr lang="en-US" sz="1400" b="1">
                <a:latin typeface="Arial" pitchFamily="34" charset="0"/>
                <a:ea typeface="Osaka" pitchFamily="100" charset="-128"/>
              </a:rPr>
              <a:t>Pprint: </a:t>
            </a:r>
            <a:r>
              <a:rPr lang="en-US" sz="1400">
                <a:latin typeface="Arial" pitchFamily="34" charset="0"/>
                <a:ea typeface="Osaka" pitchFamily="100" charset="-128"/>
              </a:rPr>
              <a:t>RNA interacting residues in proteins</a:t>
            </a:r>
            <a:endParaRPr lang="en-US" sz="1400" b="1" u="sng">
              <a:latin typeface="Arial" pitchFamily="34" charset="0"/>
              <a:ea typeface="Osaka" pitchFamily="100" charset="-128"/>
            </a:endParaRPr>
          </a:p>
          <a:p>
            <a:pPr eaLnBrk="1" hangingPunct="1">
              <a:lnSpc>
                <a:spcPct val="90000"/>
              </a:lnSpc>
              <a:spcBef>
                <a:spcPct val="20000"/>
              </a:spcBef>
              <a:buClr>
                <a:schemeClr val="tx1"/>
              </a:buClr>
            </a:pPr>
            <a:r>
              <a:rPr lang="en-US" sz="1400" b="1">
                <a:latin typeface="Arial" pitchFamily="34" charset="0"/>
                <a:ea typeface="Osaka" pitchFamily="100" charset="-128"/>
              </a:rPr>
              <a:t>GSTpred: </a:t>
            </a:r>
            <a:r>
              <a:rPr lang="en-US" sz="1400">
                <a:latin typeface="Arial" pitchFamily="34" charset="0"/>
                <a:ea typeface="Osaka" pitchFamily="100" charset="-128"/>
              </a:rPr>
              <a:t>Glutathione S-transferases proteins</a:t>
            </a:r>
            <a:endParaRPr lang="en-US" sz="1600" b="1">
              <a:solidFill>
                <a:srgbClr val="0027F8"/>
              </a:solidFill>
              <a:latin typeface="Arial" pitchFamily="34" charset="0"/>
              <a:ea typeface="Osaka" pitchFamily="100" charset="-128"/>
            </a:endParaRPr>
          </a:p>
        </p:txBody>
      </p:sp>
      <p:pic>
        <p:nvPicPr>
          <p:cNvPr id="360460" name="Picture 12"/>
          <p:cNvPicPr>
            <a:picLocks noChangeAspect="1" noChangeArrowheads="1"/>
          </p:cNvPicPr>
          <p:nvPr/>
        </p:nvPicPr>
        <p:blipFill>
          <a:blip r:embed="rId6"/>
          <a:srcRect/>
          <a:stretch>
            <a:fillRect/>
          </a:stretch>
        </p:blipFill>
        <p:spPr bwMode="auto">
          <a:xfrm>
            <a:off x="5638800" y="4143375"/>
            <a:ext cx="3505200" cy="2714625"/>
          </a:xfrm>
          <a:prstGeom prst="rect">
            <a:avLst/>
          </a:prstGeom>
          <a:noFill/>
        </p:spPr>
      </p:pic>
      <p:sp>
        <p:nvSpPr>
          <p:cNvPr id="360461" name="Text Box 13"/>
          <p:cNvSpPr txBox="1">
            <a:spLocks noChangeArrowheads="1"/>
          </p:cNvSpPr>
          <p:nvPr/>
        </p:nvSpPr>
        <p:spPr bwMode="auto">
          <a:xfrm>
            <a:off x="136525" y="4308475"/>
            <a:ext cx="5426075" cy="457200"/>
          </a:xfrm>
          <a:prstGeom prst="rect">
            <a:avLst/>
          </a:prstGeom>
          <a:noFill/>
          <a:ln w="9525">
            <a:noFill/>
            <a:miter lim="800000"/>
            <a:headEnd/>
            <a:tailEnd/>
          </a:ln>
          <a:effectLst/>
        </p:spPr>
        <p:txBody>
          <a:bodyPr>
            <a:spAutoFit/>
          </a:bodyPr>
          <a:lstStyle/>
          <a:p>
            <a:endParaRPr lang="en-US" sz="2400"/>
          </a:p>
        </p:txBody>
      </p:sp>
      <p:sp>
        <p:nvSpPr>
          <p:cNvPr id="360462" name="Text Box 14"/>
          <p:cNvSpPr txBox="1">
            <a:spLocks noChangeArrowheads="1"/>
          </p:cNvSpPr>
          <p:nvPr/>
        </p:nvSpPr>
        <p:spPr bwMode="auto">
          <a:xfrm>
            <a:off x="152400" y="4141788"/>
            <a:ext cx="5562600" cy="2716212"/>
          </a:xfrm>
          <a:prstGeom prst="rect">
            <a:avLst/>
          </a:prstGeom>
          <a:noFill/>
          <a:ln w="9525">
            <a:noFill/>
            <a:miter lim="800000"/>
            <a:headEnd/>
            <a:tailEnd/>
          </a:ln>
          <a:effectLst/>
        </p:spPr>
        <p:txBody>
          <a:bodyPr>
            <a:spAutoFit/>
          </a:bodyPr>
          <a:lstStyle/>
          <a:p>
            <a:pPr algn="ctr" eaLnBrk="1" hangingPunct="1">
              <a:lnSpc>
                <a:spcPct val="90000"/>
              </a:lnSpc>
              <a:spcBef>
                <a:spcPct val="20000"/>
              </a:spcBef>
            </a:pPr>
            <a:r>
              <a:rPr lang="en-US" sz="1400" b="1">
                <a:solidFill>
                  <a:schemeClr val="tx2"/>
                </a:solidFill>
                <a:latin typeface="Arial" pitchFamily="34" charset="0"/>
                <a:ea typeface="Osaka" pitchFamily="100" charset="-128"/>
              </a:rPr>
              <a:t>Protein Structure Prediction</a:t>
            </a:r>
          </a:p>
          <a:p>
            <a:pPr eaLnBrk="1" hangingPunct="1">
              <a:lnSpc>
                <a:spcPct val="90000"/>
              </a:lnSpc>
              <a:spcBef>
                <a:spcPct val="20000"/>
              </a:spcBef>
            </a:pPr>
            <a:r>
              <a:rPr lang="en-US" sz="1400" b="1">
                <a:solidFill>
                  <a:schemeClr val="tx2"/>
                </a:solidFill>
                <a:latin typeface="Arial" pitchFamily="34" charset="0"/>
                <a:ea typeface="Osaka" pitchFamily="100" charset="-128"/>
              </a:rPr>
              <a:t>APSSP2</a:t>
            </a:r>
            <a:r>
              <a:rPr lang="en-US" sz="1400">
                <a:solidFill>
                  <a:schemeClr val="tx2"/>
                </a:solidFill>
                <a:latin typeface="Arial" pitchFamily="34" charset="0"/>
                <a:ea typeface="Osaka" pitchFamily="100" charset="-128"/>
              </a:rPr>
              <a:t>:  protein secondary structure prediction</a:t>
            </a:r>
          </a:p>
          <a:p>
            <a:pPr eaLnBrk="1" hangingPunct="1">
              <a:lnSpc>
                <a:spcPct val="90000"/>
              </a:lnSpc>
              <a:spcBef>
                <a:spcPct val="20000"/>
              </a:spcBef>
            </a:pPr>
            <a:r>
              <a:rPr lang="en-US" sz="1400" b="1">
                <a:solidFill>
                  <a:schemeClr val="tx2"/>
                </a:solidFill>
                <a:latin typeface="Arial" pitchFamily="34" charset="0"/>
                <a:ea typeface="Osaka" pitchFamily="100" charset="-128"/>
              </a:rPr>
              <a:t>Betatpred:</a:t>
            </a:r>
            <a:r>
              <a:rPr lang="en-US" sz="1400">
                <a:solidFill>
                  <a:schemeClr val="tx2"/>
                </a:solidFill>
                <a:latin typeface="Arial" pitchFamily="34" charset="0"/>
                <a:ea typeface="Osaka" pitchFamily="100" charset="-128"/>
              </a:rPr>
              <a:t> Consensus method for </a:t>
            </a:r>
            <a:r>
              <a:rPr lang="en-US" sz="1400">
                <a:solidFill>
                  <a:schemeClr val="tx2"/>
                </a:solidFill>
                <a:latin typeface="Arial" pitchFamily="34" charset="0"/>
                <a:ea typeface="Osaka" pitchFamily="100" charset="-128"/>
                <a:sym typeface="Symbol" pitchFamily="18" charset="2"/>
              </a:rPr>
              <a:t>-turns prediction </a:t>
            </a:r>
            <a:endParaRPr lang="en-US" sz="1400">
              <a:solidFill>
                <a:schemeClr val="tx2"/>
              </a:solidFill>
              <a:latin typeface="Arial" pitchFamily="34" charset="0"/>
              <a:ea typeface="Osaka" pitchFamily="100" charset="-128"/>
            </a:endParaRPr>
          </a:p>
          <a:p>
            <a:pPr eaLnBrk="1" hangingPunct="1">
              <a:lnSpc>
                <a:spcPct val="90000"/>
              </a:lnSpc>
              <a:spcBef>
                <a:spcPct val="20000"/>
              </a:spcBef>
            </a:pPr>
            <a:r>
              <a:rPr lang="en-US" sz="1400" b="1">
                <a:solidFill>
                  <a:schemeClr val="tx2"/>
                </a:solidFill>
                <a:latin typeface="Arial" pitchFamily="34" charset="0"/>
                <a:ea typeface="Osaka" pitchFamily="100" charset="-128"/>
              </a:rPr>
              <a:t>Bteval:</a:t>
            </a:r>
            <a:r>
              <a:rPr lang="en-US" sz="1400">
                <a:solidFill>
                  <a:schemeClr val="tx2"/>
                </a:solidFill>
                <a:latin typeface="Arial" pitchFamily="34" charset="0"/>
                <a:ea typeface="Osaka" pitchFamily="100" charset="-128"/>
              </a:rPr>
              <a:t> Benchmarking of </a:t>
            </a:r>
            <a:r>
              <a:rPr lang="en-US" sz="1400">
                <a:solidFill>
                  <a:schemeClr val="tx2"/>
                </a:solidFill>
                <a:latin typeface="Arial" pitchFamily="34" charset="0"/>
                <a:ea typeface="Osaka" pitchFamily="100" charset="-128"/>
                <a:sym typeface="Symbol" pitchFamily="18" charset="2"/>
              </a:rPr>
              <a:t>-turns prediction</a:t>
            </a:r>
            <a:r>
              <a:rPr lang="en-US" sz="1400">
                <a:solidFill>
                  <a:schemeClr val="tx2"/>
                </a:solidFill>
                <a:latin typeface="Arial" pitchFamily="34" charset="0"/>
                <a:ea typeface="Osaka" pitchFamily="100" charset="-128"/>
              </a:rPr>
              <a:t> </a:t>
            </a:r>
            <a:endParaRPr lang="en-US" sz="1400">
              <a:solidFill>
                <a:srgbClr val="0027F8"/>
              </a:solidFill>
              <a:latin typeface="Arial" pitchFamily="34" charset="0"/>
              <a:ea typeface="Osaka" pitchFamily="100" charset="-128"/>
              <a:sym typeface="Symbol" pitchFamily="18" charset="2"/>
            </a:endParaRPr>
          </a:p>
          <a:p>
            <a:pPr eaLnBrk="1" hangingPunct="1">
              <a:lnSpc>
                <a:spcPct val="90000"/>
              </a:lnSpc>
              <a:spcBef>
                <a:spcPct val="20000"/>
              </a:spcBef>
            </a:pPr>
            <a:r>
              <a:rPr lang="en-US" sz="1400" b="1">
                <a:solidFill>
                  <a:schemeClr val="tx2"/>
                </a:solidFill>
                <a:latin typeface="Arial" pitchFamily="34" charset="0"/>
                <a:ea typeface="Osaka" pitchFamily="100" charset="-128"/>
                <a:sym typeface="Symbol" pitchFamily="18" charset="2"/>
              </a:rPr>
              <a:t>BetaTurns</a:t>
            </a:r>
            <a:r>
              <a:rPr lang="en-US" sz="1400">
                <a:solidFill>
                  <a:schemeClr val="tx2"/>
                </a:solidFill>
                <a:latin typeface="Arial" pitchFamily="34" charset="0"/>
                <a:ea typeface="Osaka" pitchFamily="100" charset="-128"/>
                <a:sym typeface="Symbol" pitchFamily="18" charset="2"/>
              </a:rPr>
              <a:t>: Prediction of -turn types in proteins </a:t>
            </a:r>
            <a:r>
              <a:rPr lang="en-US" sz="1400">
                <a:solidFill>
                  <a:schemeClr val="tx2"/>
                </a:solidFill>
                <a:latin typeface="Arial" pitchFamily="34" charset="0"/>
                <a:ea typeface="Osaka" pitchFamily="100" charset="-128"/>
              </a:rPr>
              <a:t> </a:t>
            </a:r>
            <a:endParaRPr lang="en-US" sz="1400">
              <a:solidFill>
                <a:schemeClr val="tx2"/>
              </a:solidFill>
              <a:latin typeface="Arial" pitchFamily="34" charset="0"/>
              <a:ea typeface="Osaka" pitchFamily="100" charset="-128"/>
              <a:sym typeface="Symbol" pitchFamily="18" charset="2"/>
            </a:endParaRPr>
          </a:p>
          <a:p>
            <a:pPr eaLnBrk="1" hangingPunct="1">
              <a:lnSpc>
                <a:spcPct val="90000"/>
              </a:lnSpc>
              <a:spcBef>
                <a:spcPct val="20000"/>
              </a:spcBef>
            </a:pPr>
            <a:r>
              <a:rPr lang="en-US" sz="1400" b="1">
                <a:solidFill>
                  <a:schemeClr val="tx2"/>
                </a:solidFill>
                <a:latin typeface="Arial" pitchFamily="34" charset="0"/>
                <a:ea typeface="Osaka" pitchFamily="100" charset="-128"/>
                <a:sym typeface="Symbol" pitchFamily="18" charset="2"/>
              </a:rPr>
              <a:t>Turn Predictions:</a:t>
            </a:r>
            <a:r>
              <a:rPr lang="en-US" sz="1400">
                <a:solidFill>
                  <a:schemeClr val="tx2"/>
                </a:solidFill>
                <a:latin typeface="Arial" pitchFamily="34" charset="0"/>
                <a:ea typeface="Osaka" pitchFamily="100" charset="-128"/>
                <a:sym typeface="Symbol" pitchFamily="18" charset="2"/>
              </a:rPr>
              <a:t> Prediction of / / -turns in proteins</a:t>
            </a:r>
          </a:p>
          <a:p>
            <a:pPr eaLnBrk="1" hangingPunct="1">
              <a:lnSpc>
                <a:spcPct val="90000"/>
              </a:lnSpc>
              <a:spcBef>
                <a:spcPct val="20000"/>
              </a:spcBef>
            </a:pPr>
            <a:r>
              <a:rPr lang="en-US" sz="1400" b="1">
                <a:solidFill>
                  <a:schemeClr val="tx2"/>
                </a:solidFill>
                <a:latin typeface="Arial" pitchFamily="34" charset="0"/>
                <a:ea typeface="Osaka" pitchFamily="100" charset="-128"/>
                <a:sym typeface="Symbol" pitchFamily="18" charset="2"/>
              </a:rPr>
              <a:t>GammaPred</a:t>
            </a:r>
            <a:r>
              <a:rPr lang="en-US" sz="1400">
                <a:solidFill>
                  <a:schemeClr val="tx2"/>
                </a:solidFill>
                <a:latin typeface="Arial" pitchFamily="34" charset="0"/>
                <a:ea typeface="Osaka" pitchFamily="100" charset="-128"/>
                <a:sym typeface="Symbol" pitchFamily="18" charset="2"/>
              </a:rPr>
              <a:t>: Prediction of-turns in proteins</a:t>
            </a:r>
          </a:p>
          <a:p>
            <a:pPr eaLnBrk="1" hangingPunct="1">
              <a:spcBef>
                <a:spcPct val="20000"/>
              </a:spcBef>
            </a:pPr>
            <a:r>
              <a:rPr lang="en-US" sz="1400" b="1">
                <a:solidFill>
                  <a:schemeClr val="tx2"/>
                </a:solidFill>
                <a:latin typeface="Arial" pitchFamily="34" charset="0"/>
                <a:ea typeface="Osaka" pitchFamily="100" charset="-128"/>
              </a:rPr>
              <a:t>BhairPred: </a:t>
            </a:r>
            <a:r>
              <a:rPr lang="en-US" sz="1400">
                <a:solidFill>
                  <a:schemeClr val="tx2"/>
                </a:solidFill>
                <a:latin typeface="Arial" pitchFamily="34" charset="0"/>
                <a:ea typeface="Osaka" pitchFamily="100" charset="-128"/>
              </a:rPr>
              <a:t>Prediction of Beta Hairpins</a:t>
            </a:r>
          </a:p>
          <a:p>
            <a:pPr eaLnBrk="1" hangingPunct="1">
              <a:spcBef>
                <a:spcPct val="20000"/>
              </a:spcBef>
            </a:pPr>
            <a:r>
              <a:rPr lang="en-US" sz="1400" b="1">
                <a:solidFill>
                  <a:schemeClr val="tx2"/>
                </a:solidFill>
                <a:latin typeface="Arial" pitchFamily="34" charset="0"/>
                <a:ea typeface="Osaka" pitchFamily="100" charset="-128"/>
              </a:rPr>
              <a:t>TBBpred: </a:t>
            </a:r>
            <a:r>
              <a:rPr lang="en-US" sz="1400">
                <a:solidFill>
                  <a:schemeClr val="tx2"/>
                </a:solidFill>
                <a:latin typeface="Arial" pitchFamily="34" charset="0"/>
                <a:ea typeface="Osaka" pitchFamily="100" charset="-128"/>
              </a:rPr>
              <a:t>Prediction of trans membrane beta barrel proteins</a:t>
            </a:r>
          </a:p>
          <a:p>
            <a:pPr eaLnBrk="1" hangingPunct="1">
              <a:spcBef>
                <a:spcPct val="20000"/>
              </a:spcBef>
            </a:pPr>
            <a:r>
              <a:rPr lang="en-US" sz="1400" b="1">
                <a:solidFill>
                  <a:schemeClr val="tx2"/>
                </a:solidFill>
                <a:latin typeface="Arial" pitchFamily="34" charset="0"/>
                <a:ea typeface="Osaka" pitchFamily="100" charset="-128"/>
              </a:rPr>
              <a:t>SARpred: </a:t>
            </a:r>
            <a:r>
              <a:rPr lang="en-US" sz="1400">
                <a:solidFill>
                  <a:schemeClr val="tx2"/>
                </a:solidFill>
                <a:latin typeface="Arial" pitchFamily="34" charset="0"/>
                <a:ea typeface="Osaka" pitchFamily="100" charset="-128"/>
              </a:rPr>
              <a:t>Prediction of surface accessibility (real accessibility)</a:t>
            </a:r>
          </a:p>
          <a:p>
            <a:pPr eaLnBrk="1" hangingPunct="1">
              <a:spcBef>
                <a:spcPct val="20000"/>
              </a:spcBef>
            </a:pPr>
            <a:r>
              <a:rPr lang="en-US" sz="1400" b="1">
                <a:solidFill>
                  <a:schemeClr val="tx2"/>
                </a:solidFill>
                <a:latin typeface="Arial" pitchFamily="34" charset="0"/>
                <a:ea typeface="Osaka" pitchFamily="100" charset="-128"/>
              </a:rPr>
              <a:t>PepStr: </a:t>
            </a:r>
            <a:r>
              <a:rPr lang="en-US" sz="1400">
                <a:solidFill>
                  <a:schemeClr val="tx2"/>
                </a:solidFill>
                <a:latin typeface="Arial" pitchFamily="34" charset="0"/>
                <a:ea typeface="Osaka" pitchFamily="100" charset="-128"/>
              </a:rPr>
              <a:t>Prediction of tertiary structure of Bioactive peptides</a:t>
            </a:r>
            <a:endParaRPr lang="en-US" sz="1400" b="1">
              <a:solidFill>
                <a:schemeClr val="tx2"/>
              </a:solidFill>
              <a:latin typeface="Arial" pitchFamily="34" charset="0"/>
              <a:ea typeface="Osaka" pitchFamily="100" charset="-128"/>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304800" y="2836863"/>
            <a:ext cx="7156450" cy="457200"/>
          </a:xfrm>
          <a:prstGeom prst="rect">
            <a:avLst/>
          </a:prstGeom>
          <a:noFill/>
          <a:ln w="9525">
            <a:noFill/>
            <a:miter lim="800000"/>
            <a:headEnd/>
            <a:tailEnd/>
          </a:ln>
          <a:effectLst/>
        </p:spPr>
        <p:txBody>
          <a:bodyPr>
            <a:spAutoFit/>
          </a:bodyPr>
          <a:lstStyle/>
          <a:p>
            <a:pPr algn="ctr"/>
            <a:r>
              <a:rPr lang="en-US" sz="2400" b="1">
                <a:solidFill>
                  <a:srgbClr val="0000FF"/>
                </a:solidFill>
              </a:rPr>
              <a:t>.</a:t>
            </a:r>
            <a:endParaRPr lang="en-US" sz="2400"/>
          </a:p>
        </p:txBody>
      </p:sp>
      <p:pic>
        <p:nvPicPr>
          <p:cNvPr id="399363" name="Picture 3" descr="jenner"/>
          <p:cNvPicPr>
            <a:picLocks noChangeAspect="1" noChangeArrowheads="1"/>
          </p:cNvPicPr>
          <p:nvPr/>
        </p:nvPicPr>
        <p:blipFill>
          <a:blip r:embed="rId3"/>
          <a:srcRect/>
          <a:stretch>
            <a:fillRect/>
          </a:stretch>
        </p:blipFill>
        <p:spPr bwMode="auto">
          <a:xfrm>
            <a:off x="684213" y="1844675"/>
            <a:ext cx="1528762" cy="2663825"/>
          </a:xfrm>
          <a:prstGeom prst="rect">
            <a:avLst/>
          </a:prstGeom>
          <a:noFill/>
        </p:spPr>
      </p:pic>
      <p:pic>
        <p:nvPicPr>
          <p:cNvPr id="399364" name="Picture 4" descr="montagu"/>
          <p:cNvPicPr>
            <a:picLocks noChangeAspect="1" noChangeArrowheads="1"/>
          </p:cNvPicPr>
          <p:nvPr/>
        </p:nvPicPr>
        <p:blipFill>
          <a:blip r:embed="rId4"/>
          <a:srcRect/>
          <a:stretch>
            <a:fillRect/>
          </a:stretch>
        </p:blipFill>
        <p:spPr bwMode="auto">
          <a:xfrm>
            <a:off x="3276600" y="1844675"/>
            <a:ext cx="1619250" cy="2663825"/>
          </a:xfrm>
          <a:prstGeom prst="rect">
            <a:avLst/>
          </a:prstGeom>
          <a:noFill/>
        </p:spPr>
      </p:pic>
      <p:pic>
        <p:nvPicPr>
          <p:cNvPr id="399365" name="Picture 5" descr="pasteurportr"/>
          <p:cNvPicPr>
            <a:picLocks noChangeAspect="1" noChangeArrowheads="1"/>
          </p:cNvPicPr>
          <p:nvPr/>
        </p:nvPicPr>
        <p:blipFill>
          <a:blip r:embed="rId5"/>
          <a:srcRect/>
          <a:stretch>
            <a:fillRect/>
          </a:stretch>
        </p:blipFill>
        <p:spPr bwMode="auto">
          <a:xfrm>
            <a:off x="6084888" y="1844675"/>
            <a:ext cx="1528762" cy="2663825"/>
          </a:xfrm>
          <a:prstGeom prst="rect">
            <a:avLst/>
          </a:prstGeom>
          <a:noFill/>
        </p:spPr>
      </p:pic>
      <p:sp>
        <p:nvSpPr>
          <p:cNvPr id="399366" name="Text Box 6"/>
          <p:cNvSpPr txBox="1">
            <a:spLocks noChangeArrowheads="1"/>
          </p:cNvSpPr>
          <p:nvPr/>
        </p:nvSpPr>
        <p:spPr bwMode="auto">
          <a:xfrm>
            <a:off x="250825" y="260350"/>
            <a:ext cx="8610600" cy="2103438"/>
          </a:xfrm>
          <a:prstGeom prst="rect">
            <a:avLst/>
          </a:prstGeom>
          <a:noFill/>
          <a:ln w="9525">
            <a:noFill/>
            <a:miter lim="800000"/>
            <a:headEnd/>
            <a:tailEnd/>
          </a:ln>
          <a:effectLst/>
        </p:spPr>
        <p:txBody>
          <a:bodyPr>
            <a:spAutoFit/>
          </a:bodyPr>
          <a:lstStyle/>
          <a:p>
            <a:r>
              <a:rPr lang="en-GB" sz="2400">
                <a:solidFill>
                  <a:srgbClr val="FFFF00"/>
                </a:solidFill>
              </a:rPr>
              <a:t> </a:t>
            </a:r>
          </a:p>
          <a:p>
            <a:pPr algn="ctr"/>
            <a:r>
              <a:rPr lang="en-GB" b="1"/>
              <a:t>Major impact on public health and incidence of infectious diseases</a:t>
            </a:r>
          </a:p>
          <a:p>
            <a:endParaRPr lang="en-US">
              <a:solidFill>
                <a:srgbClr val="FFFF00"/>
              </a:solidFill>
            </a:endParaRPr>
          </a:p>
          <a:p>
            <a:pPr eaLnBrk="1" hangingPunct="1"/>
            <a:endParaRPr lang="en-GB" sz="2400"/>
          </a:p>
        </p:txBody>
      </p:sp>
      <p:sp>
        <p:nvSpPr>
          <p:cNvPr id="399367" name="Text Box 7"/>
          <p:cNvSpPr txBox="1">
            <a:spLocks noChangeArrowheads="1"/>
          </p:cNvSpPr>
          <p:nvPr/>
        </p:nvSpPr>
        <p:spPr bwMode="auto">
          <a:xfrm>
            <a:off x="158750" y="5176838"/>
            <a:ext cx="8578850" cy="1187450"/>
          </a:xfrm>
          <a:prstGeom prst="rect">
            <a:avLst/>
          </a:prstGeom>
          <a:noFill/>
          <a:ln w="9525">
            <a:noFill/>
            <a:miter lim="800000"/>
            <a:headEnd/>
            <a:tailEnd/>
          </a:ln>
          <a:effectLst/>
        </p:spPr>
        <p:txBody>
          <a:bodyPr wrap="none">
            <a:spAutoFit/>
          </a:bodyPr>
          <a:lstStyle/>
          <a:p>
            <a:pPr>
              <a:buFont typeface="Wingdings" pitchFamily="2" charset="2"/>
              <a:buChar char="Ø"/>
            </a:pPr>
            <a:r>
              <a:rPr lang="en-US" sz="2400" b="1">
                <a:solidFill>
                  <a:srgbClr val="CC6600"/>
                </a:solidFill>
              </a:rPr>
              <a:t>  E. Jenner, the pioneer of vaccination in the Western world, </a:t>
            </a:r>
          </a:p>
          <a:p>
            <a:pPr>
              <a:buFont typeface="Wingdings" pitchFamily="2" charset="2"/>
              <a:buChar char="Ø"/>
            </a:pPr>
            <a:r>
              <a:rPr lang="en-US" sz="2400" b="1">
                <a:solidFill>
                  <a:srgbClr val="CC6600"/>
                </a:solidFill>
              </a:rPr>
              <a:t>  Lady M. Montagu, an early advocate of smallpox inoculation </a:t>
            </a:r>
          </a:p>
          <a:p>
            <a:pPr>
              <a:buFont typeface="Wingdings" pitchFamily="2" charset="2"/>
              <a:buChar char="Ø"/>
            </a:pPr>
            <a:r>
              <a:rPr lang="en-US" sz="2400" b="1">
                <a:solidFill>
                  <a:srgbClr val="CC6600"/>
                </a:solidFill>
              </a:rPr>
              <a:t>  L. Pasteur, who discovered attenutation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idx="4294967295"/>
          </p:nvPr>
        </p:nvSpPr>
        <p:spPr>
          <a:xfrm>
            <a:off x="457200" y="14288"/>
            <a:ext cx="8229600" cy="1143000"/>
          </a:xfrm>
        </p:spPr>
        <p:txBody>
          <a:bodyPr anchor="ctr"/>
          <a:lstStyle/>
          <a:p>
            <a:pPr eaLnBrk="1" hangingPunct="1"/>
            <a:r>
              <a:rPr lang="en-US"/>
              <a:t>Cells and DNA</a:t>
            </a:r>
          </a:p>
        </p:txBody>
      </p:sp>
      <p:sp>
        <p:nvSpPr>
          <p:cNvPr id="369667" name="Content Placeholder 5"/>
          <p:cNvSpPr>
            <a:spLocks noGrp="1"/>
          </p:cNvSpPr>
          <p:nvPr>
            <p:ph idx="4294967295"/>
          </p:nvPr>
        </p:nvSpPr>
        <p:spPr>
          <a:xfrm>
            <a:off x="4730750" y="1600200"/>
            <a:ext cx="4314825" cy="4525963"/>
          </a:xfrm>
        </p:spPr>
        <p:txBody>
          <a:bodyPr/>
          <a:lstStyle/>
          <a:p>
            <a:pPr eaLnBrk="1" hangingPunct="1">
              <a:lnSpc>
                <a:spcPct val="80000"/>
              </a:lnSpc>
            </a:pPr>
            <a:r>
              <a:rPr lang="en-US" sz="2000"/>
              <a:t>Human body contains ~100 trillion cells</a:t>
            </a:r>
          </a:p>
          <a:p>
            <a:pPr eaLnBrk="1" hangingPunct="1">
              <a:lnSpc>
                <a:spcPct val="80000"/>
              </a:lnSpc>
            </a:pPr>
            <a:endParaRPr lang="en-US" sz="2000"/>
          </a:p>
          <a:p>
            <a:pPr eaLnBrk="1" hangingPunct="1">
              <a:lnSpc>
                <a:spcPct val="80000"/>
              </a:lnSpc>
            </a:pPr>
            <a:r>
              <a:rPr lang="en-US" sz="2000"/>
              <a:t>Each cell contains 23 pairs of chromosomes (= </a:t>
            </a:r>
            <a:r>
              <a:rPr lang="en-US" sz="2000" b="1"/>
              <a:t>genome</a:t>
            </a:r>
            <a:r>
              <a:rPr lang="en-US" sz="2000"/>
              <a:t>)</a:t>
            </a:r>
          </a:p>
          <a:p>
            <a:pPr eaLnBrk="1" hangingPunct="1">
              <a:lnSpc>
                <a:spcPct val="80000"/>
              </a:lnSpc>
            </a:pPr>
            <a:endParaRPr lang="en-US" sz="2000"/>
          </a:p>
          <a:p>
            <a:pPr eaLnBrk="1" hangingPunct="1">
              <a:lnSpc>
                <a:spcPct val="80000"/>
              </a:lnSpc>
            </a:pPr>
            <a:r>
              <a:rPr lang="en-US" sz="2000"/>
              <a:t>Chromosomes contain DNA</a:t>
            </a:r>
          </a:p>
          <a:p>
            <a:pPr lvl="1" eaLnBrk="1" hangingPunct="1">
              <a:lnSpc>
                <a:spcPct val="80000"/>
              </a:lnSpc>
              <a:buFont typeface="Arial" pitchFamily="34" charset="0"/>
              <a:buChar char="•"/>
            </a:pPr>
            <a:r>
              <a:rPr lang="en-US" sz="2000"/>
              <a:t>DNA is made of 4 nucleotide bases (Adenine, Guanine, Cytosine &amp; Thymine) = AGCT sequence</a:t>
            </a:r>
          </a:p>
          <a:p>
            <a:pPr eaLnBrk="1" hangingPunct="1">
              <a:lnSpc>
                <a:spcPct val="80000"/>
              </a:lnSpc>
            </a:pPr>
            <a:endParaRPr lang="en-US" sz="2000"/>
          </a:p>
          <a:p>
            <a:pPr eaLnBrk="1" hangingPunct="1">
              <a:lnSpc>
                <a:spcPct val="80000"/>
              </a:lnSpc>
            </a:pPr>
            <a:r>
              <a:rPr lang="en-US" sz="2000"/>
              <a:t>Every cell (except a few) in an individual contains the same exact genome</a:t>
            </a:r>
            <a:endParaRPr lang="en-US" sz="2500"/>
          </a:p>
          <a:p>
            <a:pPr lvl="1" eaLnBrk="1" hangingPunct="1">
              <a:lnSpc>
                <a:spcPct val="80000"/>
              </a:lnSpc>
              <a:buFont typeface="Arial" pitchFamily="34" charset="0"/>
              <a:buChar char="•"/>
            </a:pPr>
            <a:endParaRPr lang="en-US" sz="2200"/>
          </a:p>
        </p:txBody>
      </p:sp>
      <p:pic>
        <p:nvPicPr>
          <p:cNvPr id="369668" name="Picture 3"/>
          <p:cNvPicPr>
            <a:picLocks noChangeAspect="1"/>
          </p:cNvPicPr>
          <p:nvPr/>
        </p:nvPicPr>
        <p:blipFill>
          <a:blip r:embed="rId2"/>
          <a:srcRect/>
          <a:stretch>
            <a:fillRect/>
          </a:stretch>
        </p:blipFill>
        <p:spPr bwMode="auto">
          <a:xfrm>
            <a:off x="0" y="1219200"/>
            <a:ext cx="4572000" cy="3640138"/>
          </a:xfrm>
          <a:prstGeom prst="rect">
            <a:avLst/>
          </a:prstGeom>
          <a:noFill/>
          <a:ln w="9525">
            <a:noFill/>
            <a:miter lim="800000"/>
            <a:headEnd/>
            <a:tailEnd/>
          </a:ln>
        </p:spPr>
      </p:pic>
      <p:sp>
        <p:nvSpPr>
          <p:cNvPr id="369669" name="TextBox 6"/>
          <p:cNvSpPr txBox="1">
            <a:spLocks noChangeArrowheads="1"/>
          </p:cNvSpPr>
          <p:nvPr/>
        </p:nvSpPr>
        <p:spPr bwMode="auto">
          <a:xfrm>
            <a:off x="0" y="5499100"/>
            <a:ext cx="227013" cy="274638"/>
          </a:xfrm>
          <a:prstGeom prst="rect">
            <a:avLst/>
          </a:prstGeom>
          <a:noFill/>
          <a:ln w="9525">
            <a:noFill/>
            <a:miter lim="800000"/>
            <a:headEnd/>
            <a:tailEnd/>
          </a:ln>
        </p:spPr>
        <p:txBody>
          <a:bodyPr wrap="none">
            <a:spAutoFit/>
          </a:bodyPr>
          <a:lstStyle/>
          <a:p>
            <a:pPr defTabSz="457200" eaLnBrk="1" hangingPunct="1"/>
            <a:r>
              <a:rPr lang="en-US" sz="1200" b="1">
                <a:latin typeface="Calibri" pitchFamily="34" charset="0"/>
                <a:ea typeface="MS PGothic" pitchFamily="34" charset="-128"/>
              </a:rPr>
              <a:t> </a:t>
            </a:r>
          </a:p>
        </p:txBody>
      </p:sp>
      <p:cxnSp>
        <p:nvCxnSpPr>
          <p:cNvPr id="8" name="Straight Connector 7"/>
          <p:cNvCxnSpPr>
            <a:cxnSpLocks noChangeShapeType="1"/>
          </p:cNvCxnSpPr>
          <p:nvPr/>
        </p:nvCxnSpPr>
        <p:spPr bwMode="auto">
          <a:xfrm>
            <a:off x="457200" y="1057275"/>
            <a:ext cx="8229600"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228600" y="533400"/>
            <a:ext cx="2895600" cy="2590800"/>
          </a:xfrm>
          <a:solidFill>
            <a:schemeClr val="bg1"/>
          </a:solidFill>
          <a:ln>
            <a:solidFill>
              <a:schemeClr val="bg1"/>
            </a:solidFill>
          </a:ln>
        </p:spPr>
        <p:txBody>
          <a:bodyPr anchor="ctr"/>
          <a:lstStyle/>
          <a:p>
            <a:r>
              <a:rPr lang="en-US" sz="4000"/>
              <a:t>Human Vaccines against pathogens</a:t>
            </a:r>
          </a:p>
        </p:txBody>
      </p:sp>
      <p:pic>
        <p:nvPicPr>
          <p:cNvPr id="394243" name="Picture 3"/>
          <p:cNvPicPr>
            <a:picLocks noChangeAspect="1" noChangeArrowheads="1"/>
          </p:cNvPicPr>
          <p:nvPr/>
        </p:nvPicPr>
        <p:blipFill>
          <a:blip r:embed="rId2"/>
          <a:srcRect/>
          <a:stretch>
            <a:fillRect/>
          </a:stretch>
        </p:blipFill>
        <p:spPr bwMode="auto">
          <a:xfrm>
            <a:off x="3422650" y="0"/>
            <a:ext cx="5721350" cy="6858000"/>
          </a:xfrm>
          <a:prstGeom prst="rect">
            <a:avLst/>
          </a:prstGeom>
          <a:noFill/>
          <a:ln w="9525">
            <a:noFill/>
            <a:miter lim="800000"/>
            <a:headEnd/>
            <a:tailEnd/>
          </a:ln>
          <a:effectLst/>
        </p:spPr>
      </p:pic>
      <p:sp>
        <p:nvSpPr>
          <p:cNvPr id="394244" name="Rectangle 4"/>
          <p:cNvSpPr>
            <a:spLocks noChangeArrowheads="1"/>
          </p:cNvSpPr>
          <p:nvPr/>
        </p:nvSpPr>
        <p:spPr bwMode="auto">
          <a:xfrm>
            <a:off x="0" y="6705600"/>
            <a:ext cx="3352800" cy="152400"/>
          </a:xfrm>
          <a:prstGeom prst="rect">
            <a:avLst/>
          </a:prstGeom>
          <a:solidFill>
            <a:schemeClr val="bg1"/>
          </a:solidFill>
          <a:ln w="9525">
            <a:solidFill>
              <a:schemeClr val="bg1"/>
            </a:solidFill>
            <a:miter lim="800000"/>
            <a:headEnd/>
            <a:tailEnd/>
          </a:ln>
          <a:effectLst/>
        </p:spPr>
        <p:txBody>
          <a:bodyPr anchor="ctr"/>
          <a:lstStyle/>
          <a:p>
            <a:pPr algn="ctr"/>
            <a:r>
              <a:rPr kumimoji="1" lang="da-DK" sz="1200">
                <a:solidFill>
                  <a:schemeClr val="tx2"/>
                </a:solidFill>
                <a:effectLst>
                  <a:outerShdw blurRad="38100" dist="38100" dir="2700000" algn="tl">
                    <a:srgbClr val="000000"/>
                  </a:outerShdw>
                </a:effectLst>
                <a:latin typeface="Tahoma" pitchFamily="34" charset="0"/>
              </a:rPr>
              <a:t>Immunological Bioinformatics, The MIT press.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4" name="Rectangle 4"/>
          <p:cNvSpPr>
            <a:spLocks noGrp="1" noChangeArrowheads="1"/>
          </p:cNvSpPr>
          <p:nvPr>
            <p:ph type="title" idx="4294967295"/>
          </p:nvPr>
        </p:nvSpPr>
        <p:spPr>
          <a:xfrm>
            <a:off x="685800" y="152400"/>
            <a:ext cx="7772400" cy="762000"/>
          </a:xfrm>
        </p:spPr>
        <p:txBody>
          <a:bodyPr anchor="t">
            <a:spAutoFit/>
          </a:bodyPr>
          <a:lstStyle/>
          <a:p>
            <a:pPr marL="57150"/>
            <a:r>
              <a:rPr lang="en-US"/>
              <a:t>History of Immunization</a:t>
            </a:r>
          </a:p>
        </p:txBody>
      </p:sp>
      <p:sp>
        <p:nvSpPr>
          <p:cNvPr id="430085" name="Rectangle 5"/>
          <p:cNvSpPr>
            <a:spLocks noGrp="1" noChangeArrowheads="1"/>
          </p:cNvSpPr>
          <p:nvPr>
            <p:ph type="body" idx="4294967295"/>
          </p:nvPr>
        </p:nvSpPr>
        <p:spPr>
          <a:xfrm>
            <a:off x="228600" y="1295400"/>
            <a:ext cx="8489950" cy="5213350"/>
          </a:xfrm>
        </p:spPr>
        <p:txBody>
          <a:bodyPr>
            <a:spAutoFit/>
          </a:bodyPr>
          <a:lstStyle/>
          <a:p>
            <a:pPr marL="225425" indent="-225425">
              <a:lnSpc>
                <a:spcPct val="90000"/>
              </a:lnSpc>
              <a:spcBef>
                <a:spcPct val="50000"/>
              </a:spcBef>
            </a:pPr>
            <a:r>
              <a:rPr lang="en-US" sz="2400" b="1"/>
              <a:t>Children protected who recovered from smallpox </a:t>
            </a:r>
          </a:p>
          <a:p>
            <a:pPr marL="225425" indent="-225425">
              <a:lnSpc>
                <a:spcPct val="90000"/>
              </a:lnSpc>
              <a:spcBef>
                <a:spcPct val="50000"/>
              </a:spcBef>
            </a:pPr>
            <a:r>
              <a:rPr lang="en-US" sz="2400" b="1"/>
              <a:t>Immunity induce, a process known as variolation</a:t>
            </a:r>
          </a:p>
          <a:p>
            <a:pPr marL="225425" indent="-225425">
              <a:lnSpc>
                <a:spcPct val="90000"/>
              </a:lnSpc>
              <a:spcBef>
                <a:spcPct val="50000"/>
              </a:spcBef>
            </a:pPr>
            <a:r>
              <a:rPr lang="en-US" sz="2400" b="1"/>
              <a:t>Variolation spread to England and America  </a:t>
            </a:r>
          </a:p>
          <a:p>
            <a:pPr marL="225425" indent="-225425">
              <a:lnSpc>
                <a:spcPct val="90000"/>
              </a:lnSpc>
              <a:spcBef>
                <a:spcPct val="50000"/>
              </a:spcBef>
            </a:pPr>
            <a:r>
              <a:rPr lang="en-US" sz="2400" b="1"/>
              <a:t>Stopped due to the risk of death </a:t>
            </a:r>
          </a:p>
          <a:p>
            <a:pPr marL="225425" indent="-225425">
              <a:lnSpc>
                <a:spcPct val="90000"/>
              </a:lnSpc>
              <a:spcBef>
                <a:spcPct val="50000"/>
              </a:spcBef>
            </a:pPr>
            <a:r>
              <a:rPr lang="en-US" sz="2400" b="1"/>
              <a:t>Edward Jenner found that protection against smallpox</a:t>
            </a:r>
          </a:p>
          <a:p>
            <a:pPr marL="225425" indent="-225425">
              <a:lnSpc>
                <a:spcPct val="90000"/>
              </a:lnSpc>
              <a:spcBef>
                <a:spcPct val="50000"/>
              </a:spcBef>
            </a:pPr>
            <a:r>
              <a:rPr lang="en-US" sz="2400" b="1"/>
              <a:t>Inoculation with material from an individual infected with cowpox </a:t>
            </a:r>
          </a:p>
          <a:p>
            <a:pPr marL="225425" indent="-225425">
              <a:lnSpc>
                <a:spcPct val="90000"/>
              </a:lnSpc>
            </a:pPr>
            <a:r>
              <a:rPr lang="en-US" sz="2400" b="1"/>
              <a:t>This process was called vaccination (cowpox is vaccina)</a:t>
            </a:r>
          </a:p>
          <a:p>
            <a:pPr marL="225425" indent="-225425">
              <a:lnSpc>
                <a:spcPct val="90000"/>
              </a:lnSpc>
            </a:pPr>
            <a:r>
              <a:rPr lang="en-US" sz="2400" b="1"/>
              <a:t>Inoculum was termed a vaccine</a:t>
            </a:r>
          </a:p>
          <a:p>
            <a:pPr marL="225425" indent="-225425">
              <a:lnSpc>
                <a:spcPct val="90000"/>
              </a:lnSpc>
            </a:pPr>
            <a:r>
              <a:rPr lang="en-US" sz="2400" b="1"/>
              <a:t>Protective antibodies was developed</a:t>
            </a:r>
            <a:r>
              <a:rPr lang="en-US" sz="2400"/>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008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008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3008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30085">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30085">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30085">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30085">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30085">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3008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p:cNvSpPr>
            <a:spLocks noGrp="1" noChangeArrowheads="1"/>
          </p:cNvSpPr>
          <p:nvPr>
            <p:ph type="body" idx="1"/>
          </p:nvPr>
        </p:nvSpPr>
        <p:spPr>
          <a:xfrm>
            <a:off x="685800" y="990600"/>
            <a:ext cx="7772400" cy="5638800"/>
          </a:xfrm>
          <a:noFill/>
          <a:ln/>
        </p:spPr>
        <p:txBody>
          <a:bodyPr/>
          <a:lstStyle/>
          <a:p>
            <a:r>
              <a:rPr lang="en-US" sz="1800" b="1"/>
              <a:t>Concept of vaccine and Drug</a:t>
            </a:r>
          </a:p>
          <a:p>
            <a:pPr lvl="1"/>
            <a:r>
              <a:rPr lang="en-US" sz="1600" b="1"/>
              <a:t>Drug:</a:t>
            </a:r>
            <a:r>
              <a:rPr lang="en-US" sz="1600"/>
              <a:t> Kill invaders/pathogens and/or Inhibit the growth of pathogens</a:t>
            </a:r>
          </a:p>
          <a:p>
            <a:pPr lvl="1"/>
            <a:r>
              <a:rPr lang="en-US" sz="1600" b="1"/>
              <a:t>Vaccine:</a:t>
            </a:r>
            <a:r>
              <a:rPr lang="en-US" sz="1600"/>
              <a:t> Trained immune system to face various existing disease agents</a:t>
            </a:r>
          </a:p>
          <a:p>
            <a:endParaRPr lang="en-US" sz="1800" b="1"/>
          </a:p>
          <a:p>
            <a:r>
              <a:rPr lang="en-US" sz="1800" b="1"/>
              <a:t>Type of Vaccines</a:t>
            </a:r>
          </a:p>
          <a:p>
            <a:pPr lvl="1"/>
            <a:r>
              <a:rPr lang="en-US" sz="1600"/>
              <a:t>Whole Organism of Pathogen (MTb, 4000 proteins)</a:t>
            </a:r>
          </a:p>
          <a:p>
            <a:pPr lvl="1"/>
            <a:r>
              <a:rPr lang="en-US" sz="1600"/>
              <a:t>Target proteins/antigens which can activate immune system</a:t>
            </a:r>
          </a:p>
          <a:p>
            <a:pPr lvl="1"/>
            <a:r>
              <a:rPr lang="en-US" sz="1600"/>
              <a:t>Subunit Vaccine, Epitope Based Vaccines ( T &amp; B cell epitopes)</a:t>
            </a:r>
          </a:p>
          <a:p>
            <a:endParaRPr lang="en-US" sz="1800" b="1"/>
          </a:p>
          <a:p>
            <a:r>
              <a:rPr lang="en-US" sz="1800" b="1"/>
              <a:t>Limitations of present methods of subunit vaccine design</a:t>
            </a:r>
            <a:endParaRPr lang="en-US"/>
          </a:p>
          <a:p>
            <a:pPr lvl="1"/>
            <a:r>
              <a:rPr lang="en-US" sz="1600"/>
              <a:t>Developed for one or two MHC alleles (not suitable for large population)</a:t>
            </a:r>
          </a:p>
          <a:p>
            <a:pPr lvl="1"/>
            <a:r>
              <a:rPr lang="en-US" sz="1600"/>
              <a:t>Do not consider pathways of antigen processing</a:t>
            </a:r>
          </a:p>
          <a:p>
            <a:pPr lvl="1"/>
            <a:r>
              <a:rPr lang="en-US" sz="1600"/>
              <a:t>Difficult to detect experimentally known epitopes</a:t>
            </a:r>
          </a:p>
          <a:p>
            <a:endParaRPr lang="en-US" sz="1800" b="1"/>
          </a:p>
          <a:p>
            <a:r>
              <a:rPr lang="en-US" sz="1800" b="1"/>
              <a:t>Initiatives taken by Bioinformatics Centre at IMT, Chandigarh India</a:t>
            </a:r>
          </a:p>
          <a:p>
            <a:pPr lvl="1"/>
            <a:r>
              <a:rPr lang="en-US" sz="1600"/>
              <a:t>Understand complete mechanism of antigen processing</a:t>
            </a:r>
          </a:p>
          <a:p>
            <a:pPr lvl="1"/>
            <a:r>
              <a:rPr lang="en-US" sz="1600"/>
              <a:t> Develop better and comprehensive methods</a:t>
            </a:r>
            <a:endParaRPr lang="en-US"/>
          </a:p>
        </p:txBody>
      </p:sp>
      <p:sp>
        <p:nvSpPr>
          <p:cNvPr id="410627" name="WordArt 3" descr="White marble"/>
          <p:cNvSpPr>
            <a:spLocks noChangeArrowheads="1" noChangeShapeType="1" noTextEdit="1"/>
          </p:cNvSpPr>
          <p:nvPr/>
        </p:nvSpPr>
        <p:spPr bwMode="auto">
          <a:xfrm>
            <a:off x="0" y="228600"/>
            <a:ext cx="8839200" cy="60960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IN" sz="2400" kern="10">
                <a:ln w="9525">
                  <a:miter lim="800000"/>
                  <a:headEnd/>
                  <a:tailEnd/>
                </a:ln>
                <a:blipFill dpi="0" rotWithShape="0">
                  <a:blip r:embed="rId3"/>
                  <a:srcRect/>
                  <a:tile tx="0" ty="0" sx="100000" sy="100000" flip="none" algn="tl"/>
                </a:blipFill>
                <a:latin typeface="Arial"/>
                <a:cs typeface="Arial"/>
              </a:rPr>
              <a:t>Traditional Vaccine to Epitope Based Vaccines in Genomics Era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6">
                                            <p:txEl>
                                              <p:pRg st="0" end="0"/>
                                            </p:txEl>
                                          </p:spTgt>
                                        </p:tgtEl>
                                        <p:attrNameLst>
                                          <p:attrName>style.visibility</p:attrName>
                                        </p:attrNameLst>
                                      </p:cBhvr>
                                      <p:to>
                                        <p:strVal val="visible"/>
                                      </p:to>
                                    </p:set>
                                    <p:anim calcmode="lin" valueType="num">
                                      <p:cBhvr additive="base">
                                        <p:cTn id="7" dur="500" fill="hold"/>
                                        <p:tgtEl>
                                          <p:spTgt spid="4106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10626">
                                            <p:txEl>
                                              <p:pRg st="1" end="1"/>
                                            </p:txEl>
                                          </p:spTgt>
                                        </p:tgtEl>
                                        <p:attrNameLst>
                                          <p:attrName>style.visibility</p:attrName>
                                        </p:attrNameLst>
                                      </p:cBhvr>
                                      <p:to>
                                        <p:strVal val="visible"/>
                                      </p:to>
                                    </p:set>
                                    <p:anim calcmode="lin" valueType="num">
                                      <p:cBhvr additive="base">
                                        <p:cTn id="11" dur="500" fill="hold"/>
                                        <p:tgtEl>
                                          <p:spTgt spid="41062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06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10626">
                                            <p:txEl>
                                              <p:pRg st="2" end="2"/>
                                            </p:txEl>
                                          </p:spTgt>
                                        </p:tgtEl>
                                        <p:attrNameLst>
                                          <p:attrName>style.visibility</p:attrName>
                                        </p:attrNameLst>
                                      </p:cBhvr>
                                      <p:to>
                                        <p:strVal val="visible"/>
                                      </p:to>
                                    </p:set>
                                    <p:anim calcmode="lin" valueType="num">
                                      <p:cBhvr additive="base">
                                        <p:cTn id="15" dur="500" fill="hold"/>
                                        <p:tgtEl>
                                          <p:spTgt spid="41062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062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10626">
                                            <p:txEl>
                                              <p:pRg st="4" end="4"/>
                                            </p:txEl>
                                          </p:spTgt>
                                        </p:tgtEl>
                                        <p:attrNameLst>
                                          <p:attrName>style.visibility</p:attrName>
                                        </p:attrNameLst>
                                      </p:cBhvr>
                                      <p:to>
                                        <p:strVal val="visible"/>
                                      </p:to>
                                    </p:set>
                                    <p:anim calcmode="lin" valueType="num">
                                      <p:cBhvr additive="base">
                                        <p:cTn id="21" dur="500" fill="hold"/>
                                        <p:tgtEl>
                                          <p:spTgt spid="41062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062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10626">
                                            <p:txEl>
                                              <p:pRg st="5" end="5"/>
                                            </p:txEl>
                                          </p:spTgt>
                                        </p:tgtEl>
                                        <p:attrNameLst>
                                          <p:attrName>style.visibility</p:attrName>
                                        </p:attrNameLst>
                                      </p:cBhvr>
                                      <p:to>
                                        <p:strVal val="visible"/>
                                      </p:to>
                                    </p:set>
                                    <p:anim calcmode="lin" valueType="num">
                                      <p:cBhvr additive="base">
                                        <p:cTn id="25" dur="500" fill="hold"/>
                                        <p:tgtEl>
                                          <p:spTgt spid="41062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62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10626">
                                            <p:txEl>
                                              <p:pRg st="6" end="6"/>
                                            </p:txEl>
                                          </p:spTgt>
                                        </p:tgtEl>
                                        <p:attrNameLst>
                                          <p:attrName>style.visibility</p:attrName>
                                        </p:attrNameLst>
                                      </p:cBhvr>
                                      <p:to>
                                        <p:strVal val="visible"/>
                                      </p:to>
                                    </p:set>
                                    <p:anim calcmode="lin" valueType="num">
                                      <p:cBhvr additive="base">
                                        <p:cTn id="29" dur="500" fill="hold"/>
                                        <p:tgtEl>
                                          <p:spTgt spid="410626">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062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10626">
                                            <p:txEl>
                                              <p:pRg st="7" end="7"/>
                                            </p:txEl>
                                          </p:spTgt>
                                        </p:tgtEl>
                                        <p:attrNameLst>
                                          <p:attrName>style.visibility</p:attrName>
                                        </p:attrNameLst>
                                      </p:cBhvr>
                                      <p:to>
                                        <p:strVal val="visible"/>
                                      </p:to>
                                    </p:set>
                                    <p:anim calcmode="lin" valueType="num">
                                      <p:cBhvr additive="base">
                                        <p:cTn id="33" dur="500" fill="hold"/>
                                        <p:tgtEl>
                                          <p:spTgt spid="410626">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062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10626">
                                            <p:txEl>
                                              <p:pRg st="9" end="9"/>
                                            </p:txEl>
                                          </p:spTgt>
                                        </p:tgtEl>
                                        <p:attrNameLst>
                                          <p:attrName>style.visibility</p:attrName>
                                        </p:attrNameLst>
                                      </p:cBhvr>
                                      <p:to>
                                        <p:strVal val="visible"/>
                                      </p:to>
                                    </p:set>
                                    <p:anim calcmode="lin" valueType="num">
                                      <p:cBhvr additive="base">
                                        <p:cTn id="39" dur="500" fill="hold"/>
                                        <p:tgtEl>
                                          <p:spTgt spid="410626">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1062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
                                        </p:tgtEl>
                                      </p:cMediaNode>
                                    </p:audio>
                                  </p:subTnLst>
                                </p:cTn>
                              </p:par>
                              <p:par>
                                <p:cTn id="41" presetID="2" presetClass="entr" presetSubtype="8" fill="hold" grpId="0" nodeType="withEffect">
                                  <p:stCondLst>
                                    <p:cond delay="0"/>
                                  </p:stCondLst>
                                  <p:childTnLst>
                                    <p:set>
                                      <p:cBhvr>
                                        <p:cTn id="42" dur="1" fill="hold">
                                          <p:stCondLst>
                                            <p:cond delay="0"/>
                                          </p:stCondLst>
                                        </p:cTn>
                                        <p:tgtEl>
                                          <p:spTgt spid="410626">
                                            <p:txEl>
                                              <p:pRg st="10" end="10"/>
                                            </p:txEl>
                                          </p:spTgt>
                                        </p:tgtEl>
                                        <p:attrNameLst>
                                          <p:attrName>style.visibility</p:attrName>
                                        </p:attrNameLst>
                                      </p:cBhvr>
                                      <p:to>
                                        <p:strVal val="visible"/>
                                      </p:to>
                                    </p:set>
                                    <p:anim calcmode="lin" valueType="num">
                                      <p:cBhvr additive="base">
                                        <p:cTn id="43" dur="500" fill="hold"/>
                                        <p:tgtEl>
                                          <p:spTgt spid="410626">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062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par>
                                <p:cTn id="45" presetID="2" presetClass="entr" presetSubtype="8" fill="hold" grpId="0" nodeType="withEffect">
                                  <p:stCondLst>
                                    <p:cond delay="0"/>
                                  </p:stCondLst>
                                  <p:childTnLst>
                                    <p:set>
                                      <p:cBhvr>
                                        <p:cTn id="46" dur="1" fill="hold">
                                          <p:stCondLst>
                                            <p:cond delay="0"/>
                                          </p:stCondLst>
                                        </p:cTn>
                                        <p:tgtEl>
                                          <p:spTgt spid="410626">
                                            <p:txEl>
                                              <p:pRg st="11" end="11"/>
                                            </p:txEl>
                                          </p:spTgt>
                                        </p:tgtEl>
                                        <p:attrNameLst>
                                          <p:attrName>style.visibility</p:attrName>
                                        </p:attrNameLst>
                                      </p:cBhvr>
                                      <p:to>
                                        <p:strVal val="visible"/>
                                      </p:to>
                                    </p:set>
                                    <p:anim calcmode="lin" valueType="num">
                                      <p:cBhvr additive="base">
                                        <p:cTn id="47" dur="500" fill="hold"/>
                                        <p:tgtEl>
                                          <p:spTgt spid="410626">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1062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
                                        </p:tgtEl>
                                      </p:cMediaNode>
                                    </p:audio>
                                  </p:subTnLst>
                                </p:cTn>
                              </p:par>
                              <p:par>
                                <p:cTn id="49" presetID="2" presetClass="entr" presetSubtype="8" fill="hold" grpId="0" nodeType="withEffect">
                                  <p:stCondLst>
                                    <p:cond delay="0"/>
                                  </p:stCondLst>
                                  <p:childTnLst>
                                    <p:set>
                                      <p:cBhvr>
                                        <p:cTn id="50" dur="1" fill="hold">
                                          <p:stCondLst>
                                            <p:cond delay="0"/>
                                          </p:stCondLst>
                                        </p:cTn>
                                        <p:tgtEl>
                                          <p:spTgt spid="410626">
                                            <p:txEl>
                                              <p:pRg st="12" end="12"/>
                                            </p:txEl>
                                          </p:spTgt>
                                        </p:tgtEl>
                                        <p:attrNameLst>
                                          <p:attrName>style.visibility</p:attrName>
                                        </p:attrNameLst>
                                      </p:cBhvr>
                                      <p:to>
                                        <p:strVal val="visible"/>
                                      </p:to>
                                    </p:set>
                                    <p:anim calcmode="lin" valueType="num">
                                      <p:cBhvr additive="base">
                                        <p:cTn id="51" dur="500" fill="hold"/>
                                        <p:tgtEl>
                                          <p:spTgt spid="410626">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1062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10626">
                                            <p:txEl>
                                              <p:pRg st="14" end="14"/>
                                            </p:txEl>
                                          </p:spTgt>
                                        </p:tgtEl>
                                        <p:attrNameLst>
                                          <p:attrName>style.visibility</p:attrName>
                                        </p:attrNameLst>
                                      </p:cBhvr>
                                      <p:to>
                                        <p:strVal val="visible"/>
                                      </p:to>
                                    </p:set>
                                    <p:anim calcmode="lin" valueType="num">
                                      <p:cBhvr additive="base">
                                        <p:cTn id="57" dur="500" fill="hold"/>
                                        <p:tgtEl>
                                          <p:spTgt spid="410626">
                                            <p:txEl>
                                              <p:pRg st="14" end="14"/>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1062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Whoosh"/>
                                        </p:tgtEl>
                                      </p:cMediaNode>
                                    </p:audio>
                                  </p:subTnLst>
                                </p:cTn>
                              </p:par>
                              <p:par>
                                <p:cTn id="59" presetID="2" presetClass="entr" presetSubtype="8" fill="hold" grpId="0" nodeType="withEffect">
                                  <p:stCondLst>
                                    <p:cond delay="0"/>
                                  </p:stCondLst>
                                  <p:childTnLst>
                                    <p:set>
                                      <p:cBhvr>
                                        <p:cTn id="60" dur="1" fill="hold">
                                          <p:stCondLst>
                                            <p:cond delay="0"/>
                                          </p:stCondLst>
                                        </p:cTn>
                                        <p:tgtEl>
                                          <p:spTgt spid="410626">
                                            <p:txEl>
                                              <p:pRg st="15" end="15"/>
                                            </p:txEl>
                                          </p:spTgt>
                                        </p:tgtEl>
                                        <p:attrNameLst>
                                          <p:attrName>style.visibility</p:attrName>
                                        </p:attrNameLst>
                                      </p:cBhvr>
                                      <p:to>
                                        <p:strVal val="visible"/>
                                      </p:to>
                                    </p:set>
                                    <p:anim calcmode="lin" valueType="num">
                                      <p:cBhvr additive="base">
                                        <p:cTn id="61" dur="500" fill="hold"/>
                                        <p:tgtEl>
                                          <p:spTgt spid="410626">
                                            <p:txEl>
                                              <p:pRg st="15" end="1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0626">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
                                        </p:tgtEl>
                                      </p:cMediaNode>
                                    </p:audio>
                                  </p:subTnLst>
                                </p:cTn>
                              </p:par>
                              <p:par>
                                <p:cTn id="63" presetID="2" presetClass="entr" presetSubtype="8" fill="hold" grpId="0" nodeType="withEffect">
                                  <p:stCondLst>
                                    <p:cond delay="0"/>
                                  </p:stCondLst>
                                  <p:childTnLst>
                                    <p:set>
                                      <p:cBhvr>
                                        <p:cTn id="64" dur="1" fill="hold">
                                          <p:stCondLst>
                                            <p:cond delay="0"/>
                                          </p:stCondLst>
                                        </p:cTn>
                                        <p:tgtEl>
                                          <p:spTgt spid="410626">
                                            <p:txEl>
                                              <p:pRg st="16" end="16"/>
                                            </p:txEl>
                                          </p:spTgt>
                                        </p:tgtEl>
                                        <p:attrNameLst>
                                          <p:attrName>style.visibility</p:attrName>
                                        </p:attrNameLst>
                                      </p:cBhvr>
                                      <p:to>
                                        <p:strVal val="visible"/>
                                      </p:to>
                                    </p:set>
                                    <p:anim calcmode="lin" valueType="num">
                                      <p:cBhvr additive="base">
                                        <p:cTn id="65" dur="500" fill="hold"/>
                                        <p:tgtEl>
                                          <p:spTgt spid="410626">
                                            <p:txEl>
                                              <p:pRg st="16" end="16"/>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062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p:cNvPicPr>
            <a:picLocks noChangeAspect="1" noChangeArrowheads="1"/>
          </p:cNvPicPr>
          <p:nvPr/>
        </p:nvPicPr>
        <p:blipFill>
          <a:blip r:embed="rId3"/>
          <a:srcRect/>
          <a:stretch>
            <a:fillRect/>
          </a:stretch>
        </p:blipFill>
        <p:spPr bwMode="auto">
          <a:xfrm>
            <a:off x="3332163" y="3055938"/>
            <a:ext cx="1905000" cy="1549400"/>
          </a:xfrm>
          <a:prstGeom prst="rect">
            <a:avLst/>
          </a:prstGeom>
          <a:noFill/>
          <a:ln w="9525">
            <a:noFill/>
            <a:miter lim="800000"/>
            <a:headEnd/>
            <a:tailEnd/>
          </a:ln>
          <a:effectLst/>
        </p:spPr>
      </p:pic>
      <p:sp>
        <p:nvSpPr>
          <p:cNvPr id="411651" name="Text Box 3"/>
          <p:cNvSpPr txBox="1">
            <a:spLocks noChangeArrowheads="1"/>
          </p:cNvSpPr>
          <p:nvPr/>
        </p:nvSpPr>
        <p:spPr bwMode="auto">
          <a:xfrm>
            <a:off x="6738938" y="2325688"/>
            <a:ext cx="2051050" cy="641350"/>
          </a:xfrm>
          <a:prstGeom prst="rect">
            <a:avLst/>
          </a:prstGeom>
          <a:noFill/>
          <a:ln w="9525">
            <a:noFill/>
            <a:miter lim="800000"/>
            <a:headEnd/>
            <a:tailEnd/>
          </a:ln>
          <a:effectLst/>
        </p:spPr>
        <p:txBody>
          <a:bodyPr>
            <a:spAutoFit/>
          </a:bodyPr>
          <a:lstStyle/>
          <a:p>
            <a:pPr algn="ctr"/>
            <a:r>
              <a:rPr lang="en-US" sz="1800" b="1"/>
              <a:t>Epitopes (Subunit Vaccine)</a:t>
            </a:r>
          </a:p>
        </p:txBody>
      </p:sp>
      <p:grpSp>
        <p:nvGrpSpPr>
          <p:cNvPr id="411652" name="Group 4"/>
          <p:cNvGrpSpPr>
            <a:grpSpLocks/>
          </p:cNvGrpSpPr>
          <p:nvPr/>
        </p:nvGrpSpPr>
        <p:grpSpPr bwMode="auto">
          <a:xfrm>
            <a:off x="539750" y="2230438"/>
            <a:ext cx="1587500" cy="3965575"/>
            <a:chOff x="663" y="1390"/>
            <a:chExt cx="1000" cy="2498"/>
          </a:xfrm>
        </p:grpSpPr>
        <p:grpSp>
          <p:nvGrpSpPr>
            <p:cNvPr id="411653" name="Group 5"/>
            <p:cNvGrpSpPr>
              <a:grpSpLocks/>
            </p:cNvGrpSpPr>
            <p:nvPr/>
          </p:nvGrpSpPr>
          <p:grpSpPr bwMode="auto">
            <a:xfrm>
              <a:off x="663" y="1390"/>
              <a:ext cx="924" cy="2240"/>
              <a:chOff x="663" y="1390"/>
              <a:chExt cx="924" cy="2240"/>
            </a:xfrm>
          </p:grpSpPr>
          <p:pic>
            <p:nvPicPr>
              <p:cNvPr id="411654" name="Picture 6"/>
              <p:cNvPicPr>
                <a:picLocks noChangeAspect="1" noChangeArrowheads="1"/>
              </p:cNvPicPr>
              <p:nvPr/>
            </p:nvPicPr>
            <p:blipFill>
              <a:blip r:embed="rId4"/>
              <a:srcRect/>
              <a:stretch>
                <a:fillRect/>
              </a:stretch>
            </p:blipFill>
            <p:spPr bwMode="auto">
              <a:xfrm>
                <a:off x="672" y="1824"/>
                <a:ext cx="900" cy="1806"/>
              </a:xfrm>
              <a:prstGeom prst="rect">
                <a:avLst/>
              </a:prstGeom>
              <a:noFill/>
              <a:ln w="9525">
                <a:noFill/>
                <a:miter lim="800000"/>
                <a:headEnd/>
                <a:tailEnd/>
              </a:ln>
              <a:effectLst/>
            </p:spPr>
          </p:pic>
          <p:sp>
            <p:nvSpPr>
              <p:cNvPr id="411655" name="Text Box 7"/>
              <p:cNvSpPr txBox="1">
                <a:spLocks noChangeArrowheads="1"/>
              </p:cNvSpPr>
              <p:nvPr/>
            </p:nvSpPr>
            <p:spPr bwMode="auto">
              <a:xfrm>
                <a:off x="663" y="1390"/>
                <a:ext cx="924" cy="404"/>
              </a:xfrm>
              <a:prstGeom prst="rect">
                <a:avLst/>
              </a:prstGeom>
              <a:noFill/>
              <a:ln w="9525">
                <a:noFill/>
                <a:miter lim="800000"/>
                <a:headEnd/>
                <a:tailEnd/>
              </a:ln>
              <a:effectLst/>
            </p:spPr>
            <p:txBody>
              <a:bodyPr wrap="none">
                <a:spAutoFit/>
              </a:bodyPr>
              <a:lstStyle/>
              <a:p>
                <a:pPr algn="ctr"/>
                <a:r>
                  <a:rPr lang="en-US" sz="1800" b="1"/>
                  <a:t>WHOLE</a:t>
                </a:r>
              </a:p>
              <a:p>
                <a:pPr algn="ctr"/>
                <a:r>
                  <a:rPr lang="en-US" sz="1800" b="1"/>
                  <a:t>ORGANISM</a:t>
                </a:r>
              </a:p>
            </p:txBody>
          </p:sp>
        </p:grpSp>
        <p:sp>
          <p:nvSpPr>
            <p:cNvPr id="411656" name="Text Box 8"/>
            <p:cNvSpPr txBox="1">
              <a:spLocks noChangeArrowheads="1"/>
            </p:cNvSpPr>
            <p:nvPr/>
          </p:nvSpPr>
          <p:spPr bwMode="auto">
            <a:xfrm>
              <a:off x="672" y="3600"/>
              <a:ext cx="991" cy="288"/>
            </a:xfrm>
            <a:prstGeom prst="rect">
              <a:avLst/>
            </a:prstGeom>
            <a:noFill/>
            <a:ln w="9525">
              <a:noFill/>
              <a:miter lim="800000"/>
              <a:headEnd/>
              <a:tailEnd/>
            </a:ln>
            <a:effectLst/>
          </p:spPr>
          <p:txBody>
            <a:bodyPr wrap="none">
              <a:spAutoFit/>
            </a:bodyPr>
            <a:lstStyle/>
            <a:p>
              <a:r>
                <a:rPr lang="en-US" sz="2400" b="1"/>
                <a:t>attenuated</a:t>
              </a:r>
            </a:p>
          </p:txBody>
        </p:sp>
      </p:grpSp>
      <p:sp>
        <p:nvSpPr>
          <p:cNvPr id="411657" name="Text Box 9"/>
          <p:cNvSpPr txBox="1">
            <a:spLocks noChangeArrowheads="1"/>
          </p:cNvSpPr>
          <p:nvPr/>
        </p:nvSpPr>
        <p:spPr bwMode="auto">
          <a:xfrm>
            <a:off x="1371600" y="685800"/>
            <a:ext cx="6858000" cy="519113"/>
          </a:xfrm>
          <a:prstGeom prst="rect">
            <a:avLst/>
          </a:prstGeom>
          <a:noFill/>
          <a:ln w="9525">
            <a:noFill/>
            <a:miter lim="800000"/>
            <a:headEnd/>
            <a:tailEnd/>
          </a:ln>
          <a:effectLst/>
        </p:spPr>
        <p:txBody>
          <a:bodyPr>
            <a:spAutoFit/>
          </a:bodyPr>
          <a:lstStyle/>
          <a:p>
            <a:pPr eaLnBrk="1" hangingPunct="1"/>
            <a:r>
              <a:rPr lang="en-US" b="1" u="sng">
                <a:solidFill>
                  <a:srgbClr val="3366CC"/>
                </a:solidFill>
                <a:latin typeface="Arial" pitchFamily="34" charset="0"/>
              </a:rPr>
              <a:t>Different vaccine design strategies</a:t>
            </a:r>
            <a:endParaRPr lang="en-US" b="1">
              <a:solidFill>
                <a:srgbClr val="3366CC"/>
              </a:solidFill>
              <a:latin typeface="Arial" pitchFamily="34" charset="0"/>
            </a:endParaRPr>
          </a:p>
        </p:txBody>
      </p:sp>
      <p:sp>
        <p:nvSpPr>
          <p:cNvPr id="411658" name="Rectangle 10"/>
          <p:cNvSpPr>
            <a:spLocks noChangeArrowheads="1"/>
          </p:cNvSpPr>
          <p:nvPr/>
        </p:nvSpPr>
        <p:spPr bwMode="auto">
          <a:xfrm>
            <a:off x="3419475" y="2278063"/>
            <a:ext cx="1944688" cy="366712"/>
          </a:xfrm>
          <a:prstGeom prst="rect">
            <a:avLst/>
          </a:prstGeom>
          <a:noFill/>
          <a:ln w="9525">
            <a:noFill/>
            <a:miter lim="800000"/>
            <a:headEnd/>
            <a:tailEnd/>
          </a:ln>
          <a:effectLst/>
        </p:spPr>
        <p:txBody>
          <a:bodyPr>
            <a:spAutoFit/>
          </a:bodyPr>
          <a:lstStyle/>
          <a:p>
            <a:pPr algn="ctr"/>
            <a:r>
              <a:rPr lang="en-US" sz="1800" b="1"/>
              <a:t>Purified Antigen</a:t>
            </a:r>
          </a:p>
        </p:txBody>
      </p:sp>
      <p:sp>
        <p:nvSpPr>
          <p:cNvPr id="411659" name="Line 11"/>
          <p:cNvSpPr>
            <a:spLocks noChangeShapeType="1"/>
          </p:cNvSpPr>
          <p:nvPr/>
        </p:nvSpPr>
        <p:spPr bwMode="auto">
          <a:xfrm>
            <a:off x="2006600" y="2493963"/>
            <a:ext cx="1412875" cy="0"/>
          </a:xfrm>
          <a:prstGeom prst="line">
            <a:avLst/>
          </a:prstGeom>
          <a:noFill/>
          <a:ln w="38100">
            <a:solidFill>
              <a:srgbClr val="660066"/>
            </a:solidFill>
            <a:round/>
            <a:headEnd/>
            <a:tailEnd type="triangle" w="med" len="med"/>
          </a:ln>
          <a:effectLst/>
        </p:spPr>
        <p:txBody>
          <a:bodyPr wrap="none"/>
          <a:lstStyle/>
          <a:p>
            <a:endParaRPr lang="en-IN"/>
          </a:p>
        </p:txBody>
      </p:sp>
      <p:sp>
        <p:nvSpPr>
          <p:cNvPr id="411660" name="Line 12"/>
          <p:cNvSpPr>
            <a:spLocks noChangeShapeType="1"/>
          </p:cNvSpPr>
          <p:nvPr/>
        </p:nvSpPr>
        <p:spPr bwMode="auto">
          <a:xfrm>
            <a:off x="5202238" y="2501900"/>
            <a:ext cx="1574800" cy="28575"/>
          </a:xfrm>
          <a:prstGeom prst="line">
            <a:avLst/>
          </a:prstGeom>
          <a:noFill/>
          <a:ln w="38100">
            <a:solidFill>
              <a:srgbClr val="660066"/>
            </a:solidFill>
            <a:round/>
            <a:headEnd/>
            <a:tailEnd type="triangle" w="med" len="med"/>
          </a:ln>
          <a:effectLst/>
        </p:spPr>
        <p:txBody>
          <a:bodyPr wrap="none"/>
          <a:lstStyle/>
          <a:p>
            <a:endParaRPr lang="en-IN"/>
          </a:p>
        </p:txBody>
      </p:sp>
      <p:sp>
        <p:nvSpPr>
          <p:cNvPr id="411661" name="Line 13"/>
          <p:cNvSpPr>
            <a:spLocks noChangeShapeType="1"/>
          </p:cNvSpPr>
          <p:nvPr/>
        </p:nvSpPr>
        <p:spPr bwMode="auto">
          <a:xfrm flipV="1">
            <a:off x="1581150" y="4165600"/>
            <a:ext cx="1828800" cy="276225"/>
          </a:xfrm>
          <a:prstGeom prst="line">
            <a:avLst/>
          </a:prstGeom>
          <a:noFill/>
          <a:ln w="28575">
            <a:solidFill>
              <a:srgbClr val="990099"/>
            </a:solidFill>
            <a:round/>
            <a:headEnd/>
            <a:tailEnd type="triangle" w="med" len="med"/>
          </a:ln>
          <a:effectLst/>
        </p:spPr>
        <p:txBody>
          <a:bodyPr wrap="none"/>
          <a:lstStyle/>
          <a:p>
            <a:endParaRPr lang="en-IN"/>
          </a:p>
        </p:txBody>
      </p:sp>
      <p:pic>
        <p:nvPicPr>
          <p:cNvPr id="411662" name="Picture 14" descr="Fig1a"/>
          <p:cNvPicPr>
            <a:picLocks noChangeAspect="1" noChangeArrowheads="1"/>
          </p:cNvPicPr>
          <p:nvPr/>
        </p:nvPicPr>
        <p:blipFill>
          <a:blip r:embed="rId5"/>
          <a:srcRect/>
          <a:stretch>
            <a:fillRect/>
          </a:stretch>
        </p:blipFill>
        <p:spPr bwMode="auto">
          <a:xfrm>
            <a:off x="3416300" y="4576763"/>
            <a:ext cx="1787525" cy="1422400"/>
          </a:xfrm>
          <a:prstGeom prst="rect">
            <a:avLst/>
          </a:prstGeom>
          <a:noFill/>
        </p:spPr>
      </p:pic>
      <p:sp>
        <p:nvSpPr>
          <p:cNvPr id="411663" name="Line 15"/>
          <p:cNvSpPr>
            <a:spLocks noChangeShapeType="1"/>
          </p:cNvSpPr>
          <p:nvPr/>
        </p:nvSpPr>
        <p:spPr bwMode="auto">
          <a:xfrm>
            <a:off x="4687888" y="3236913"/>
            <a:ext cx="1495425" cy="361950"/>
          </a:xfrm>
          <a:prstGeom prst="line">
            <a:avLst/>
          </a:prstGeom>
          <a:noFill/>
          <a:ln w="9525">
            <a:solidFill>
              <a:schemeClr val="tx1"/>
            </a:solidFill>
            <a:round/>
            <a:headEnd/>
            <a:tailEnd type="triangle" w="med" len="med"/>
          </a:ln>
          <a:effectLst/>
        </p:spPr>
        <p:txBody>
          <a:bodyPr wrap="none"/>
          <a:lstStyle/>
          <a:p>
            <a:endParaRPr lang="en-IN"/>
          </a:p>
        </p:txBody>
      </p:sp>
      <p:pic>
        <p:nvPicPr>
          <p:cNvPr id="411664" name="Picture 16" descr="sequence"/>
          <p:cNvPicPr>
            <a:picLocks noChangeAspect="1" noChangeArrowheads="1"/>
          </p:cNvPicPr>
          <p:nvPr/>
        </p:nvPicPr>
        <p:blipFill>
          <a:blip r:embed="rId6"/>
          <a:srcRect/>
          <a:stretch>
            <a:fillRect/>
          </a:stretch>
        </p:blipFill>
        <p:spPr bwMode="auto">
          <a:xfrm>
            <a:off x="6273800" y="3284538"/>
            <a:ext cx="1990725" cy="1905000"/>
          </a:xfrm>
          <a:prstGeom prst="rect">
            <a:avLst/>
          </a:prstGeom>
          <a:noFill/>
          <a:ln w="9525">
            <a:noFill/>
            <a:miter lim="800000"/>
            <a:headEnd/>
            <a:tailEnd/>
          </a:ln>
        </p:spPr>
      </p:pic>
      <p:sp>
        <p:nvSpPr>
          <p:cNvPr id="411665" name="Line 17"/>
          <p:cNvSpPr>
            <a:spLocks noChangeShapeType="1"/>
          </p:cNvSpPr>
          <p:nvPr/>
        </p:nvSpPr>
        <p:spPr bwMode="auto">
          <a:xfrm flipH="1" flipV="1">
            <a:off x="7546975" y="4151313"/>
            <a:ext cx="812800" cy="1204912"/>
          </a:xfrm>
          <a:prstGeom prst="line">
            <a:avLst/>
          </a:prstGeom>
          <a:noFill/>
          <a:ln w="9525">
            <a:solidFill>
              <a:schemeClr val="tx1"/>
            </a:solidFill>
            <a:round/>
            <a:headEnd/>
            <a:tailEnd type="triangle" w="med" len="med"/>
          </a:ln>
          <a:effectLst/>
        </p:spPr>
        <p:txBody>
          <a:bodyPr wrap="none"/>
          <a:lstStyle/>
          <a:p>
            <a:endParaRPr lang="en-IN"/>
          </a:p>
        </p:txBody>
      </p:sp>
      <p:sp>
        <p:nvSpPr>
          <p:cNvPr id="411666" name="Text Box 18"/>
          <p:cNvSpPr txBox="1">
            <a:spLocks noChangeArrowheads="1"/>
          </p:cNvSpPr>
          <p:nvPr/>
        </p:nvSpPr>
        <p:spPr bwMode="auto">
          <a:xfrm>
            <a:off x="7513638" y="5429250"/>
            <a:ext cx="1314450" cy="304800"/>
          </a:xfrm>
          <a:prstGeom prst="rect">
            <a:avLst/>
          </a:prstGeom>
          <a:noFill/>
          <a:ln w="9525">
            <a:noFill/>
            <a:miter lim="800000"/>
            <a:headEnd/>
            <a:tailEnd/>
          </a:ln>
          <a:effectLst/>
        </p:spPr>
        <p:txBody>
          <a:bodyPr wrap="none">
            <a:spAutoFit/>
          </a:bodyPr>
          <a:lstStyle/>
          <a:p>
            <a:pPr eaLnBrk="1" hangingPunct="1"/>
            <a:r>
              <a:rPr lang="en-US" sz="1400" b="1">
                <a:latin typeface="Arial" pitchFamily="34" charset="0"/>
              </a:rPr>
              <a:t>T cell epitope</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11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GB"/>
              <a:t>Multiple layers of the immune system</a:t>
            </a:r>
          </a:p>
        </p:txBody>
      </p:sp>
      <p:sp>
        <p:nvSpPr>
          <p:cNvPr id="403459" name="Rectangle 3"/>
          <p:cNvSpPr>
            <a:spLocks noChangeArrowheads="1"/>
          </p:cNvSpPr>
          <p:nvPr/>
        </p:nvSpPr>
        <p:spPr bwMode="auto">
          <a:xfrm>
            <a:off x="2819400" y="2176463"/>
            <a:ext cx="9144000" cy="0"/>
          </a:xfrm>
          <a:prstGeom prst="rect">
            <a:avLst/>
          </a:prstGeom>
          <a:noFill/>
          <a:ln w="9525">
            <a:noFill/>
            <a:miter lim="800000"/>
            <a:headEnd type="none" w="sm" len="sm"/>
            <a:tailEnd type="none" w="sm" len="sm"/>
          </a:ln>
          <a:effectLst/>
        </p:spPr>
        <p:txBody>
          <a:bodyPr>
            <a:spAutoFit/>
          </a:bodyPr>
          <a:lstStyle/>
          <a:p>
            <a:endParaRPr lang="en-IN"/>
          </a:p>
        </p:txBody>
      </p:sp>
      <p:graphicFrame>
        <p:nvGraphicFramePr>
          <p:cNvPr id="403460" name="Object 4"/>
          <p:cNvGraphicFramePr>
            <a:graphicFrameLocks noChangeAspect="1"/>
          </p:cNvGraphicFramePr>
          <p:nvPr/>
        </p:nvGraphicFramePr>
        <p:xfrm>
          <a:off x="1219200" y="1752600"/>
          <a:ext cx="7162800" cy="4519613"/>
        </p:xfrm>
        <a:graphic>
          <a:graphicData uri="http://schemas.openxmlformats.org/presentationml/2006/ole">
            <mc:AlternateContent xmlns:mc="http://schemas.openxmlformats.org/markup-compatibility/2006">
              <mc:Choice xmlns:v="urn:schemas-microsoft-com:vml" Requires="v">
                <p:oleObj spid="_x0000_s403475" name="Picture" r:id="rId3" imgW="3886200" imgH="2785680" progId="Word.Picture.8">
                  <p:embed/>
                </p:oleObj>
              </mc:Choice>
              <mc:Fallback>
                <p:oleObj name="Picture" r:id="rId3" imgW="3886200" imgH="2785680" progId="Word.Picture.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7162800" cy="451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457200" y="228600"/>
            <a:ext cx="7924800" cy="520700"/>
          </a:xfrm>
          <a:prstGeom prst="rect">
            <a:avLst/>
          </a:prstGeom>
          <a:solidFill>
            <a:schemeClr val="accent1"/>
          </a:solidFill>
          <a:ln w="9525">
            <a:noFill/>
            <a:miter lim="800000"/>
            <a:headEnd/>
            <a:tailEnd/>
          </a:ln>
          <a:effectLst/>
        </p:spPr>
        <p:txBody>
          <a:bodyPr>
            <a:spAutoFit/>
          </a:bodyPr>
          <a:lstStyle/>
          <a:p>
            <a:pPr algn="ctr" eaLnBrk="1" hangingPunct="1"/>
            <a:r>
              <a:rPr lang="en-US" sz="2400">
                <a:solidFill>
                  <a:srgbClr val="CC6600"/>
                </a:solidFill>
                <a:effectLst>
                  <a:outerShdw blurRad="38100" dist="38100" dir="2700000" algn="tl">
                    <a:srgbClr val="000000"/>
                  </a:outerShdw>
                </a:effectLst>
                <a:latin typeface="Arial Black" pitchFamily="34" charset="0"/>
              </a:rPr>
              <a:t>Immune Defense and Long Term Protection</a:t>
            </a:r>
          </a:p>
        </p:txBody>
      </p:sp>
      <p:sp>
        <p:nvSpPr>
          <p:cNvPr id="404483" name="Text Box 3"/>
          <p:cNvSpPr txBox="1">
            <a:spLocks noChangeArrowheads="1"/>
          </p:cNvSpPr>
          <p:nvPr/>
        </p:nvSpPr>
        <p:spPr bwMode="auto">
          <a:xfrm>
            <a:off x="593725" y="1676400"/>
            <a:ext cx="8245475" cy="671513"/>
          </a:xfrm>
          <a:prstGeom prst="rect">
            <a:avLst/>
          </a:prstGeom>
          <a:noFill/>
          <a:ln w="9525">
            <a:noFill/>
            <a:miter lim="800000"/>
            <a:headEnd/>
            <a:tailEnd/>
          </a:ln>
          <a:effectLst/>
        </p:spPr>
        <p:txBody>
          <a:bodyPr>
            <a:spAutoFit/>
          </a:bodyPr>
          <a:lstStyle/>
          <a:p>
            <a:pPr eaLnBrk="1" hangingPunct="1"/>
            <a:endParaRPr lang="en-US" sz="1800" b="1">
              <a:solidFill>
                <a:schemeClr val="hlink"/>
              </a:solidFill>
              <a:effectLst>
                <a:outerShdw blurRad="38100" dist="38100" dir="2700000" algn="tl">
                  <a:srgbClr val="000000"/>
                </a:outerShdw>
              </a:effectLst>
            </a:endParaRPr>
          </a:p>
          <a:p>
            <a:pPr algn="ctr" eaLnBrk="1" hangingPunct="1"/>
            <a:endParaRPr lang="en-US" sz="2000" b="1">
              <a:solidFill>
                <a:srgbClr val="3366CC"/>
              </a:solidFill>
              <a:latin typeface="Arial" pitchFamily="34" charset="0"/>
            </a:endParaRPr>
          </a:p>
        </p:txBody>
      </p:sp>
      <p:sp>
        <p:nvSpPr>
          <p:cNvPr id="404484" name="Text Box 4"/>
          <p:cNvSpPr txBox="1">
            <a:spLocks noChangeArrowheads="1"/>
          </p:cNvSpPr>
          <p:nvPr/>
        </p:nvSpPr>
        <p:spPr bwMode="auto">
          <a:xfrm>
            <a:off x="288925" y="5441950"/>
            <a:ext cx="8702675" cy="461963"/>
          </a:xfrm>
          <a:prstGeom prst="rect">
            <a:avLst/>
          </a:prstGeom>
          <a:noFill/>
          <a:ln w="9525">
            <a:noFill/>
            <a:miter lim="800000"/>
            <a:headEnd/>
            <a:tailEnd/>
          </a:ln>
          <a:effectLst/>
        </p:spPr>
        <p:txBody>
          <a:bodyPr>
            <a:spAutoFit/>
          </a:bodyPr>
          <a:lstStyle/>
          <a:p>
            <a:pPr eaLnBrk="1" hangingPunct="1"/>
            <a:endParaRPr lang="en-US" sz="2400">
              <a:latin typeface="Verdana" pitchFamily="34" charset="0"/>
            </a:endParaRPr>
          </a:p>
        </p:txBody>
      </p:sp>
      <p:sp>
        <p:nvSpPr>
          <p:cNvPr id="404485" name="Text Box 5"/>
          <p:cNvSpPr txBox="1">
            <a:spLocks noChangeArrowheads="1"/>
          </p:cNvSpPr>
          <p:nvPr/>
        </p:nvSpPr>
        <p:spPr bwMode="auto">
          <a:xfrm>
            <a:off x="457200" y="6248400"/>
            <a:ext cx="2590800" cy="339725"/>
          </a:xfrm>
          <a:prstGeom prst="rect">
            <a:avLst/>
          </a:prstGeom>
          <a:noFill/>
          <a:ln w="9525">
            <a:noFill/>
            <a:miter lim="800000"/>
            <a:headEnd/>
            <a:tailEnd/>
          </a:ln>
          <a:effectLst/>
        </p:spPr>
        <p:txBody>
          <a:bodyPr>
            <a:spAutoFit/>
          </a:bodyPr>
          <a:lstStyle/>
          <a:p>
            <a:pPr eaLnBrk="1" hangingPunct="1"/>
            <a:r>
              <a:rPr lang="en-US" sz="1600" b="1">
                <a:solidFill>
                  <a:schemeClr val="accent2"/>
                </a:solidFill>
                <a:latin typeface="Verdana" pitchFamily="34" charset="0"/>
              </a:rPr>
              <a:t>Pathogens/Invaders</a:t>
            </a:r>
            <a:endParaRPr lang="en-US" sz="2400">
              <a:latin typeface="Verdana" pitchFamily="34" charset="0"/>
            </a:endParaRPr>
          </a:p>
        </p:txBody>
      </p:sp>
      <p:grpSp>
        <p:nvGrpSpPr>
          <p:cNvPr id="404486" name="Group 6"/>
          <p:cNvGrpSpPr>
            <a:grpSpLocks/>
          </p:cNvGrpSpPr>
          <p:nvPr/>
        </p:nvGrpSpPr>
        <p:grpSpPr bwMode="auto">
          <a:xfrm>
            <a:off x="762000" y="914400"/>
            <a:ext cx="7664450" cy="5562600"/>
            <a:chOff x="480" y="576"/>
            <a:chExt cx="4828" cy="3504"/>
          </a:xfrm>
        </p:grpSpPr>
        <p:pic>
          <p:nvPicPr>
            <p:cNvPr id="404487" name="Picture 7" descr="01uis"/>
            <p:cNvPicPr>
              <a:picLocks noChangeAspect="1" noChangeArrowheads="1"/>
            </p:cNvPicPr>
            <p:nvPr/>
          </p:nvPicPr>
          <p:blipFill>
            <a:blip r:embed="rId3"/>
            <a:srcRect/>
            <a:stretch>
              <a:fillRect/>
            </a:stretch>
          </p:blipFill>
          <p:spPr bwMode="auto">
            <a:xfrm>
              <a:off x="480" y="1008"/>
              <a:ext cx="1284" cy="2880"/>
            </a:xfrm>
            <a:prstGeom prst="rect">
              <a:avLst/>
            </a:prstGeom>
            <a:noFill/>
            <a:ln w="9525">
              <a:noFill/>
              <a:miter lim="800000"/>
              <a:headEnd/>
              <a:tailEnd/>
            </a:ln>
          </p:spPr>
        </p:pic>
        <p:pic>
          <p:nvPicPr>
            <p:cNvPr id="404488" name="Picture 8"/>
            <p:cNvPicPr>
              <a:picLocks noChangeAspect="1" noChangeArrowheads="1"/>
            </p:cNvPicPr>
            <p:nvPr/>
          </p:nvPicPr>
          <p:blipFill>
            <a:blip r:embed="rId4"/>
            <a:srcRect/>
            <a:stretch>
              <a:fillRect/>
            </a:stretch>
          </p:blipFill>
          <p:spPr bwMode="auto">
            <a:xfrm>
              <a:off x="1872" y="576"/>
              <a:ext cx="3436" cy="3504"/>
            </a:xfrm>
            <a:prstGeom prst="rect">
              <a:avLst/>
            </a:prstGeom>
            <a:noFill/>
          </p:spPr>
        </p:pic>
        <p:sp>
          <p:nvSpPr>
            <p:cNvPr id="404489" name="Line 9"/>
            <p:cNvSpPr>
              <a:spLocks noChangeShapeType="1"/>
            </p:cNvSpPr>
            <p:nvPr/>
          </p:nvSpPr>
          <p:spPr bwMode="auto">
            <a:xfrm flipV="1">
              <a:off x="1248" y="864"/>
              <a:ext cx="1440" cy="240"/>
            </a:xfrm>
            <a:prstGeom prst="line">
              <a:avLst/>
            </a:prstGeom>
            <a:noFill/>
            <a:ln w="9525">
              <a:solidFill>
                <a:schemeClr val="tx1"/>
              </a:solidFill>
              <a:miter lim="800000"/>
              <a:headEnd/>
              <a:tailEnd type="triangle" w="med" len="med"/>
            </a:ln>
            <a:effectLst/>
          </p:spPr>
          <p:txBody>
            <a:bodyPr wrap="none" anchor="ctr"/>
            <a:lstStyle/>
            <a:p>
              <a:endParaRPr lang="en-IN"/>
            </a:p>
          </p:txBody>
        </p:sp>
        <p:sp>
          <p:nvSpPr>
            <p:cNvPr id="404490" name="Text Box 10"/>
            <p:cNvSpPr txBox="1">
              <a:spLocks noChangeArrowheads="1"/>
            </p:cNvSpPr>
            <p:nvPr/>
          </p:nvSpPr>
          <p:spPr bwMode="auto">
            <a:xfrm>
              <a:off x="480" y="672"/>
              <a:ext cx="1270" cy="332"/>
            </a:xfrm>
            <a:prstGeom prst="rect">
              <a:avLst/>
            </a:prstGeom>
            <a:noFill/>
            <a:ln w="9525">
              <a:noFill/>
              <a:miter lim="800000"/>
              <a:headEnd/>
              <a:tailEnd/>
            </a:ln>
            <a:effectLst/>
          </p:spPr>
          <p:txBody>
            <a:bodyPr>
              <a:spAutoFit/>
            </a:bodyPr>
            <a:lstStyle/>
            <a:p>
              <a:pPr algn="ctr" eaLnBrk="1" hangingPunct="1">
                <a:spcBef>
                  <a:spcPct val="50000"/>
                </a:spcBef>
              </a:pPr>
              <a:r>
                <a:rPr lang="en-US" sz="1400" b="1">
                  <a:latin typeface="Verdana" pitchFamily="34" charset="0"/>
                </a:rPr>
                <a:t>Disease Causing Agents</a:t>
              </a:r>
              <a:endParaRPr lang="en-US" sz="2400">
                <a:latin typeface="Verdana"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85800" y="0"/>
            <a:ext cx="7772400" cy="990600"/>
          </a:xfrm>
        </p:spPr>
        <p:txBody>
          <a:bodyPr/>
          <a:lstStyle/>
          <a:p>
            <a:r>
              <a:rPr lang="en-US"/>
              <a:t>Challenge in Vaccine Design</a:t>
            </a:r>
          </a:p>
        </p:txBody>
      </p:sp>
      <p:sp>
        <p:nvSpPr>
          <p:cNvPr id="413699" name="Rectangle 3"/>
          <p:cNvSpPr>
            <a:spLocks noGrp="1" noChangeArrowheads="1"/>
          </p:cNvSpPr>
          <p:nvPr>
            <p:ph type="body" idx="1"/>
          </p:nvPr>
        </p:nvSpPr>
        <p:spPr>
          <a:xfrm>
            <a:off x="0" y="2743200"/>
            <a:ext cx="7772400" cy="4114800"/>
          </a:xfrm>
        </p:spPr>
        <p:txBody>
          <a:bodyPr/>
          <a:lstStyle/>
          <a:p>
            <a:pPr>
              <a:lnSpc>
                <a:spcPct val="90000"/>
              </a:lnSpc>
            </a:pPr>
            <a:r>
              <a:rPr lang="en-US" sz="2800"/>
              <a:t>10</a:t>
            </a:r>
            <a:r>
              <a:rPr lang="en-US" sz="2800" baseline="30000"/>
              <a:t>12</a:t>
            </a:r>
            <a:r>
              <a:rPr lang="en-US" sz="2800"/>
              <a:t> types of B-cells </a:t>
            </a:r>
          </a:p>
          <a:p>
            <a:pPr>
              <a:lnSpc>
                <a:spcPct val="90000"/>
              </a:lnSpc>
            </a:pPr>
            <a:r>
              <a:rPr lang="en-US" sz="2800"/>
              <a:t>Lack of effective vaccine against HIV, Cancer, M.Tb., Malaria</a:t>
            </a:r>
          </a:p>
          <a:p>
            <a:pPr>
              <a:lnSpc>
                <a:spcPct val="90000"/>
              </a:lnSpc>
            </a:pPr>
            <a:r>
              <a:rPr lang="en-US" sz="2800"/>
              <a:t>Universal vaccines (MHC alleles) </a:t>
            </a:r>
          </a:p>
          <a:p>
            <a:pPr>
              <a:lnSpc>
                <a:spcPct val="90000"/>
              </a:lnSpc>
            </a:pPr>
            <a:r>
              <a:rPr lang="en-US" sz="2800"/>
              <a:t>Bacterial genomes</a:t>
            </a:r>
          </a:p>
          <a:p>
            <a:pPr lvl="1">
              <a:lnSpc>
                <a:spcPct val="90000"/>
              </a:lnSpc>
            </a:pPr>
            <a:r>
              <a:rPr lang="en-US" sz="2400"/>
              <a:t>Around 10 million bases</a:t>
            </a:r>
          </a:p>
          <a:p>
            <a:pPr lvl="1">
              <a:lnSpc>
                <a:spcPct val="90000"/>
              </a:lnSpc>
            </a:pPr>
            <a:r>
              <a:rPr lang="en-US" sz="2400"/>
              <a:t>4000 genes, 4000 proteins/antigens &amp; cell</a:t>
            </a:r>
          </a:p>
          <a:p>
            <a:pPr lvl="1">
              <a:lnSpc>
                <a:spcPct val="90000"/>
              </a:lnSpc>
            </a:pPr>
            <a:r>
              <a:rPr lang="en-US" sz="2400"/>
              <a:t> Selection of antigen/vaccine target</a:t>
            </a:r>
          </a:p>
          <a:p>
            <a:pPr lvl="1">
              <a:lnSpc>
                <a:spcPct val="90000"/>
              </a:lnSpc>
            </a:pPr>
            <a:r>
              <a:rPr lang="en-US" sz="2400"/>
              <a:t> Identification of antigenic regions (epitopes)</a:t>
            </a:r>
          </a:p>
        </p:txBody>
      </p:sp>
      <p:pic>
        <p:nvPicPr>
          <p:cNvPr id="413700" name="Picture 4" descr="C:\WINDOWS\Desktop\bvs\biochem\biochem1.jpg"/>
          <p:cNvPicPr>
            <a:picLocks noChangeAspect="1" noChangeArrowheads="1"/>
          </p:cNvPicPr>
          <p:nvPr/>
        </p:nvPicPr>
        <p:blipFill>
          <a:blip r:embed="rId2"/>
          <a:srcRect/>
          <a:stretch>
            <a:fillRect/>
          </a:stretch>
        </p:blipFill>
        <p:spPr bwMode="auto">
          <a:xfrm>
            <a:off x="3962400" y="990600"/>
            <a:ext cx="4953000" cy="21478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06 at 11.4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146312"/>
          </a:xfrm>
          <a:prstGeom prst="rect">
            <a:avLst/>
          </a:prstGeom>
        </p:spPr>
      </p:pic>
      <p:sp>
        <p:nvSpPr>
          <p:cNvPr id="10" name="Rounded Rectangle 9"/>
          <p:cNvSpPr/>
          <p:nvPr/>
        </p:nvSpPr>
        <p:spPr>
          <a:xfrm>
            <a:off x="2245107" y="1537964"/>
            <a:ext cx="6898892" cy="3821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 name="Picture 2" descr="Screen Shot 2013-09-06 at 11.45.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7402"/>
            <a:ext cx="2039840" cy="2508666"/>
          </a:xfrm>
          <a:prstGeom prst="rect">
            <a:avLst/>
          </a:prstGeom>
        </p:spPr>
      </p:pic>
      <p:pic>
        <p:nvPicPr>
          <p:cNvPr id="6" name="Picture 5" descr="Screen Shot 2013-09-06 at 11.48.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248" y="4247402"/>
            <a:ext cx="2408752" cy="2342578"/>
          </a:xfrm>
          <a:prstGeom prst="rect">
            <a:avLst/>
          </a:prstGeom>
        </p:spPr>
      </p:pic>
      <p:pic>
        <p:nvPicPr>
          <p:cNvPr id="7" name="Picture 6" descr="Screen Shot 2013-09-06 at 11.48.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840" y="4247402"/>
            <a:ext cx="2317903" cy="2241488"/>
          </a:xfrm>
          <a:prstGeom prst="rect">
            <a:avLst/>
          </a:prstGeom>
        </p:spPr>
      </p:pic>
      <p:pic>
        <p:nvPicPr>
          <p:cNvPr id="8" name="Picture 7" descr="Screen Shot 2013-09-06 at 11.48.4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743" y="4247402"/>
            <a:ext cx="2324100" cy="1562100"/>
          </a:xfrm>
          <a:prstGeom prst="rect">
            <a:avLst/>
          </a:prstGeom>
        </p:spPr>
      </p:pic>
      <p:sp>
        <p:nvSpPr>
          <p:cNvPr id="9" name="TextBox 8"/>
          <p:cNvSpPr txBox="1"/>
          <p:nvPr/>
        </p:nvSpPr>
        <p:spPr>
          <a:xfrm>
            <a:off x="2245107" y="1396859"/>
            <a:ext cx="6770601" cy="523220"/>
          </a:xfrm>
          <a:prstGeom prst="rect">
            <a:avLst/>
          </a:prstGeom>
          <a:noFill/>
        </p:spPr>
        <p:txBody>
          <a:bodyPr wrap="square" rtlCol="0">
            <a:spAutoFit/>
          </a:bodyPr>
          <a:lstStyle/>
          <a:p>
            <a:pPr algn="r"/>
            <a:r>
              <a:rPr lang="en-US" sz="2800" dirty="0" smtClean="0">
                <a:latin typeface="Arial"/>
                <a:cs typeface="Arial"/>
              </a:rPr>
              <a:t>Operating System for Drug Discovery</a:t>
            </a:r>
            <a:endParaRPr lang="en-US" sz="2800" dirty="0">
              <a:latin typeface="Arial"/>
              <a:cs typeface="Arial"/>
            </a:endParaRPr>
          </a:p>
        </p:txBody>
      </p:sp>
      <p:pic>
        <p:nvPicPr>
          <p:cNvPr id="12" name="Picture 11" descr="Screen Shot 2013-09-07 at 12.02.5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5107" y="1962635"/>
            <a:ext cx="6607029" cy="2088674"/>
          </a:xfrm>
          <a:prstGeom prst="rect">
            <a:avLst/>
          </a:prstGeom>
        </p:spPr>
      </p:pic>
    </p:spTree>
    <p:extLst>
      <p:ext uri="{BB962C8B-B14F-4D97-AF65-F5344CB8AC3E}">
        <p14:creationId xmlns:p14="http://schemas.microsoft.com/office/powerpoint/2010/main" val="4099186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z="6600"/>
              <a:t>Thanks</a:t>
            </a:r>
          </a:p>
        </p:txBody>
      </p:sp>
      <p:sp>
        <p:nvSpPr>
          <p:cNvPr id="232451" name="Rectangle 3"/>
          <p:cNvSpPr>
            <a:spLocks noGrp="1" noChangeArrowheads="1"/>
          </p:cNvSpPr>
          <p:nvPr>
            <p:ph type="body" idx="1"/>
          </p:nvPr>
        </p:nvSpPr>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609600" y="0"/>
            <a:ext cx="4800600" cy="701675"/>
          </a:xfrm>
          <a:prstGeom prst="rect">
            <a:avLst/>
          </a:prstGeom>
          <a:noFill/>
          <a:ln w="9525">
            <a:noFill/>
            <a:miter lim="800000"/>
            <a:headEnd/>
            <a:tailEnd/>
          </a:ln>
          <a:effectLst/>
        </p:spPr>
        <p:txBody>
          <a:bodyPr>
            <a:spAutoFit/>
          </a:bodyPr>
          <a:lstStyle/>
          <a:p>
            <a:pPr>
              <a:spcBef>
                <a:spcPct val="50000"/>
              </a:spcBef>
            </a:pPr>
            <a:r>
              <a:rPr kumimoji="1" lang="en-US" sz="4000">
                <a:solidFill>
                  <a:srgbClr val="CC0000"/>
                </a:solidFill>
              </a:rPr>
              <a:t>Animal cell</a:t>
            </a:r>
          </a:p>
        </p:txBody>
      </p:sp>
      <p:pic>
        <p:nvPicPr>
          <p:cNvPr id="228355" name="Picture 3" descr="animal4"/>
          <p:cNvPicPr>
            <a:picLocks noChangeAspect="1" noChangeArrowheads="1"/>
          </p:cNvPicPr>
          <p:nvPr/>
        </p:nvPicPr>
        <p:blipFill>
          <a:blip r:embed="rId2"/>
          <a:srcRect/>
          <a:stretch>
            <a:fillRect/>
          </a:stretch>
        </p:blipFill>
        <p:spPr bwMode="auto">
          <a:xfrm>
            <a:off x="1828800" y="838200"/>
            <a:ext cx="7315200" cy="6019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chroms"/>
          <p:cNvPicPr>
            <a:picLocks noChangeAspect="1" noChangeArrowheads="1"/>
          </p:cNvPicPr>
          <p:nvPr/>
        </p:nvPicPr>
        <p:blipFill>
          <a:blip r:embed="rId2"/>
          <a:srcRect/>
          <a:stretch>
            <a:fillRect/>
          </a:stretch>
        </p:blipFill>
        <p:spPr bwMode="auto">
          <a:xfrm>
            <a:off x="838200" y="1374775"/>
            <a:ext cx="7315200" cy="5407025"/>
          </a:xfrm>
          <a:prstGeom prst="rect">
            <a:avLst/>
          </a:prstGeom>
          <a:noFill/>
        </p:spPr>
      </p:pic>
      <p:sp>
        <p:nvSpPr>
          <p:cNvPr id="193539" name="Rectangle 3"/>
          <p:cNvSpPr>
            <a:spLocks noGrp="1" noChangeArrowheads="1"/>
          </p:cNvSpPr>
          <p:nvPr>
            <p:ph type="title" idx="4294967295"/>
          </p:nvPr>
        </p:nvSpPr>
        <p:spPr>
          <a:xfrm>
            <a:off x="609600" y="304800"/>
            <a:ext cx="7772400" cy="1371600"/>
          </a:xfrm>
        </p:spPr>
        <p:txBody>
          <a:bodyPr/>
          <a:lstStyle/>
          <a:p>
            <a:r>
              <a:rPr lang="en-US" sz="3200">
                <a:latin typeface="Comic Sans MS" pitchFamily="66" charset="0"/>
              </a:rPr>
              <a:t>Human Chromosomes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z="3200">
                <a:latin typeface="Comic Sans MS" pitchFamily="66" charset="0"/>
              </a:rPr>
              <a:t>Chromosomes and DNA</a:t>
            </a:r>
          </a:p>
        </p:txBody>
      </p:sp>
      <p:pic>
        <p:nvPicPr>
          <p:cNvPr id="191491" name="Picture 3" descr="chromosome"/>
          <p:cNvPicPr>
            <a:picLocks noChangeAspect="1" noChangeArrowheads="1"/>
          </p:cNvPicPr>
          <p:nvPr/>
        </p:nvPicPr>
        <p:blipFill>
          <a:blip r:embed="rId2"/>
          <a:srcRect/>
          <a:stretch>
            <a:fillRect/>
          </a:stretch>
        </p:blipFill>
        <p:spPr bwMode="auto">
          <a:xfrm>
            <a:off x="1960563" y="1524000"/>
            <a:ext cx="5222875" cy="525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457200"/>
            <a:ext cx="7772400" cy="685800"/>
          </a:xfrm>
        </p:spPr>
        <p:txBody>
          <a:bodyPr/>
          <a:lstStyle/>
          <a:p>
            <a:r>
              <a:rPr lang="en-GB" sz="3600" b="1">
                <a:latin typeface="Helvetica-Narrow" pitchFamily="34" charset="0"/>
              </a:rPr>
              <a:t>Genome Annotation</a:t>
            </a:r>
            <a:endParaRPr lang="en-GB"/>
          </a:p>
        </p:txBody>
      </p:sp>
      <p:sp>
        <p:nvSpPr>
          <p:cNvPr id="110595" name="Rectangle 3"/>
          <p:cNvSpPr>
            <a:spLocks noGrp="1" noChangeArrowheads="1"/>
          </p:cNvSpPr>
          <p:nvPr>
            <p:ph type="body" idx="1"/>
          </p:nvPr>
        </p:nvSpPr>
        <p:spPr>
          <a:xfrm>
            <a:off x="685800" y="1447800"/>
            <a:ext cx="7772400" cy="1066800"/>
          </a:xfrm>
        </p:spPr>
        <p:txBody>
          <a:bodyPr/>
          <a:lstStyle/>
          <a:p>
            <a:pPr>
              <a:buClr>
                <a:schemeClr val="tx1"/>
              </a:buClr>
              <a:buFont typeface="Monotype Sorts" pitchFamily="2" charset="2"/>
              <a:buNone/>
            </a:pPr>
            <a:r>
              <a:rPr lang="en-GB" sz="2800"/>
              <a:t>The Process of Adding Biology Information and</a:t>
            </a:r>
          </a:p>
          <a:p>
            <a:pPr>
              <a:buClr>
                <a:schemeClr val="tx1"/>
              </a:buClr>
              <a:buFont typeface="Monotype Sorts" pitchFamily="2" charset="2"/>
              <a:buNone/>
            </a:pPr>
            <a:r>
              <a:rPr lang="en-GB" sz="2800"/>
              <a:t>Predictions to a Sequenced Genome Framework</a:t>
            </a:r>
          </a:p>
        </p:txBody>
      </p:sp>
      <p:pic>
        <p:nvPicPr>
          <p:cNvPr id="110596" name="Picture 4" descr="018"/>
          <p:cNvPicPr>
            <a:picLocks noChangeAspect="1" noChangeArrowheads="1"/>
          </p:cNvPicPr>
          <p:nvPr/>
        </p:nvPicPr>
        <p:blipFill>
          <a:blip r:embed="rId2"/>
          <a:srcRect/>
          <a:stretch>
            <a:fillRect/>
          </a:stretch>
        </p:blipFill>
        <p:spPr bwMode="auto">
          <a:xfrm>
            <a:off x="762000" y="2592388"/>
            <a:ext cx="7467600" cy="41021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r>
              <a:rPr lang="en-US" sz="2800" b="1">
                <a:effectLst/>
              </a:rPr>
              <a:t>Genome annotation tools at IMTECH</a:t>
            </a:r>
            <a:endParaRPr lang="en-US" sz="3900"/>
          </a:p>
        </p:txBody>
      </p:sp>
      <p:sp>
        <p:nvSpPr>
          <p:cNvPr id="3" name="Content Placeholder 2"/>
          <p:cNvSpPr>
            <a:spLocks noGrp="1"/>
          </p:cNvSpPr>
          <p:nvPr>
            <p:ph idx="4294967295"/>
          </p:nvPr>
        </p:nvSpPr>
        <p:spPr>
          <a:xfrm>
            <a:off x="685800" y="1981200"/>
            <a:ext cx="7662863" cy="3832225"/>
          </a:xfrm>
        </p:spPr>
        <p:txBody>
          <a:bodyPr>
            <a:normAutofit fontScale="92500" lnSpcReduction="10000"/>
          </a:bodyPr>
          <a:lstStyle/>
          <a:p>
            <a:pPr algn="just">
              <a:lnSpc>
                <a:spcPct val="130000"/>
              </a:lnSpc>
            </a:pPr>
            <a:r>
              <a:rPr lang="en-US" sz="2000" b="1">
                <a:latin typeface="Arial" pitchFamily="34" charset="0"/>
              </a:rPr>
              <a:t>Protein Structure prediction servers</a:t>
            </a:r>
            <a:endParaRPr lang="en-US" sz="2000">
              <a:latin typeface="Arial" pitchFamily="34" charset="0"/>
            </a:endParaRPr>
          </a:p>
          <a:p>
            <a:pPr algn="just">
              <a:lnSpc>
                <a:spcPct val="130000"/>
              </a:lnSpc>
            </a:pPr>
            <a:r>
              <a:rPr lang="en-US" sz="2000" b="1">
                <a:latin typeface="Arial" pitchFamily="34" charset="0"/>
              </a:rPr>
              <a:t>Servers for predicting function of proteins</a:t>
            </a:r>
            <a:endParaRPr lang="en-US" sz="2000">
              <a:latin typeface="Arial" pitchFamily="34" charset="0"/>
            </a:endParaRPr>
          </a:p>
          <a:p>
            <a:pPr algn="just">
              <a:lnSpc>
                <a:spcPct val="130000"/>
              </a:lnSpc>
            </a:pPr>
            <a:r>
              <a:rPr lang="en-US" sz="2000" b="1">
                <a:latin typeface="Arial" pitchFamily="34" charset="0"/>
              </a:rPr>
              <a:t>Servers for designing epitope based vaccine</a:t>
            </a:r>
            <a:endParaRPr lang="en-US" sz="2000">
              <a:latin typeface="Arial" pitchFamily="34" charset="0"/>
            </a:endParaRPr>
          </a:p>
          <a:p>
            <a:pPr algn="just">
              <a:lnSpc>
                <a:spcPct val="130000"/>
              </a:lnSpc>
            </a:pPr>
            <a:r>
              <a:rPr lang="en-US" sz="2000" b="1">
                <a:latin typeface="Arial" pitchFamily="34" charset="0"/>
              </a:rPr>
              <a:t>Genome annotation</a:t>
            </a:r>
            <a:endParaRPr lang="en-US" sz="2000">
              <a:latin typeface="Arial" pitchFamily="34" charset="0"/>
            </a:endParaRPr>
          </a:p>
          <a:p>
            <a:pPr algn="just">
              <a:lnSpc>
                <a:spcPct val="130000"/>
              </a:lnSpc>
            </a:pPr>
            <a:r>
              <a:rPr lang="en-US" sz="2000" b="1">
                <a:latin typeface="Arial" pitchFamily="34" charset="0"/>
              </a:rPr>
              <a:t>Molecular Interactions &amp; Modifications</a:t>
            </a:r>
            <a:endParaRPr lang="en-US" sz="2000">
              <a:latin typeface="Arial" pitchFamily="34" charset="0"/>
            </a:endParaRPr>
          </a:p>
          <a:p>
            <a:pPr algn="just">
              <a:lnSpc>
                <a:spcPct val="130000"/>
              </a:lnSpc>
            </a:pPr>
            <a:r>
              <a:rPr lang="en-US" sz="2000" b="1">
                <a:latin typeface="Arial" pitchFamily="34" charset="0"/>
              </a:rPr>
              <a:t>Designing of Therapeutic Molecules</a:t>
            </a:r>
            <a:endParaRPr lang="en-US" sz="2000">
              <a:latin typeface="Arial" pitchFamily="34" charset="0"/>
            </a:endParaRPr>
          </a:p>
          <a:p>
            <a:pPr algn="just">
              <a:lnSpc>
                <a:spcPct val="130000"/>
              </a:lnSpc>
            </a:pPr>
            <a:r>
              <a:rPr lang="en-US" sz="2000" b="1">
                <a:latin typeface="Arial" pitchFamily="34" charset="0"/>
              </a:rPr>
              <a:t>Computer Aided Drug Design</a:t>
            </a:r>
          </a:p>
          <a:p>
            <a:pPr algn="ctr">
              <a:lnSpc>
                <a:spcPct val="130000"/>
              </a:lnSpc>
              <a:buFont typeface="Monotype Sorts" pitchFamily="2" charset="2"/>
              <a:buNone/>
            </a:pPr>
            <a:endParaRPr lang="en-US" sz="2000" u="sng">
              <a:latin typeface="Arial" pitchFamily="34" charset="0"/>
              <a:hlinkClick r:id="rId2"/>
            </a:endParaRPr>
          </a:p>
          <a:p>
            <a:pPr algn="ctr">
              <a:lnSpc>
                <a:spcPct val="130000"/>
              </a:lnSpc>
              <a:buFont typeface="Monotype Sorts" pitchFamily="2" charset="2"/>
              <a:buNone/>
            </a:pPr>
            <a:r>
              <a:rPr lang="en-US" sz="2400" u="sng">
                <a:latin typeface="Arial" pitchFamily="34" charset="0"/>
                <a:hlinkClick r:id="rId2"/>
              </a:rPr>
              <a:t>http://www.imtech.res.in/raghava/</a:t>
            </a:r>
            <a:endParaRPr lang="en-US" sz="2000">
              <a:latin typeface="Arial" pitchFamily="34" charset="0"/>
            </a:endParaRPr>
          </a:p>
          <a:p>
            <a:pPr>
              <a:lnSpc>
                <a:spcPct val="80000"/>
              </a:lnSpc>
              <a:buFont typeface="Monotype Sorts" pitchFamily="2" charset="2"/>
              <a:buNone/>
            </a:pPr>
            <a:endParaRPr lang="en-US" sz="200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3"/>
          <p:cNvPicPr>
            <a:picLocks noChangeAspect="1" noChangeArrowheads="1"/>
          </p:cNvPicPr>
          <p:nvPr/>
        </p:nvPicPr>
        <p:blipFill>
          <a:blip r:embed="rId3"/>
          <a:srcRect/>
          <a:stretch>
            <a:fillRect/>
          </a:stretch>
        </p:blipFill>
        <p:spPr bwMode="auto">
          <a:xfrm>
            <a:off x="1325563" y="979488"/>
            <a:ext cx="6497637" cy="4892675"/>
          </a:xfrm>
          <a:prstGeom prst="rect">
            <a:avLst/>
          </a:prstGeom>
          <a:noFill/>
          <a:ln w="9525">
            <a:noFill/>
            <a:round/>
            <a:headEnd/>
            <a:tailEnd/>
          </a:ln>
        </p:spPr>
      </p:pic>
      <p:sp>
        <p:nvSpPr>
          <p:cNvPr id="370691" name="Text Box 4"/>
          <p:cNvSpPr txBox="1">
            <a:spLocks noChangeArrowheads="1"/>
          </p:cNvSpPr>
          <p:nvPr/>
        </p:nvSpPr>
        <p:spPr bwMode="auto">
          <a:xfrm>
            <a:off x="5243513" y="6626225"/>
            <a:ext cx="3917950" cy="231775"/>
          </a:xfrm>
          <a:prstGeom prst="rect">
            <a:avLst/>
          </a:prstGeom>
          <a:noFill/>
          <a:ln w="9525">
            <a:noFill/>
            <a:round/>
            <a:headEnd/>
            <a:tailEnd/>
          </a:ln>
        </p:spPr>
        <p:txBody>
          <a:bodyPr lIns="0" tIns="0" rIns="0" bIns="0"/>
          <a:lstStyle/>
          <a:p>
            <a:pPr defTabSz="457200" eaLnBrk="1" hangingPunct="1">
              <a:tabLst>
                <a:tab pos="655638" algn="l"/>
                <a:tab pos="1312863" algn="l"/>
                <a:tab pos="1968500" algn="l"/>
                <a:tab pos="2625725" algn="l"/>
                <a:tab pos="3282950" algn="l"/>
              </a:tabLst>
            </a:pPr>
            <a:r>
              <a:rPr lang="en-GB" sz="1100" b="1">
                <a:solidFill>
                  <a:srgbClr val="000000"/>
                </a:solidFill>
                <a:latin typeface="Arial" pitchFamily="34" charset="0"/>
                <a:ea typeface="MS PGothic" pitchFamily="34" charset="-128"/>
              </a:rPr>
              <a:t> </a:t>
            </a:r>
          </a:p>
        </p:txBody>
      </p:sp>
      <p:sp>
        <p:nvSpPr>
          <p:cNvPr id="370692"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defTabSz="457200" eaLnBrk="1" hangingPunct="1">
              <a:tabLst>
                <a:tab pos="655638" algn="l"/>
                <a:tab pos="1312863" algn="l"/>
                <a:tab pos="1968500" algn="l"/>
                <a:tab pos="2625725" algn="l"/>
                <a:tab pos="3282950" algn="l"/>
                <a:tab pos="3938588" algn="l"/>
                <a:tab pos="4595813" algn="l"/>
              </a:tabLst>
            </a:pPr>
            <a:r>
              <a:rPr lang="en-GB" sz="900">
                <a:solidFill>
                  <a:srgbClr val="000000"/>
                </a:solidFill>
                <a:latin typeface="Arial" pitchFamily="34" charset="0"/>
                <a:ea typeface="MS PGothic" pitchFamily="34" charset="-128"/>
              </a:rPr>
              <a:t> </a:t>
            </a:r>
          </a:p>
        </p:txBody>
      </p:sp>
      <p:pic>
        <p:nvPicPr>
          <p:cNvPr id="370693" name="Picture 3" descr="G:\Photos\Renderings_Storm\Storm_Machine\Print\jpg\withShadows\09-1211_Bruno_Render_Right_wLogo.jpg"/>
          <p:cNvPicPr>
            <a:picLocks noChangeAspect="1" noChangeArrowheads="1"/>
          </p:cNvPicPr>
          <p:nvPr/>
        </p:nvPicPr>
        <p:blipFill>
          <a:blip r:embed="rId4" cstate="print"/>
          <a:srcRect l="11348" t="20918" r="20497" b="10420"/>
          <a:stretch>
            <a:fillRect/>
          </a:stretch>
        </p:blipFill>
        <p:spPr bwMode="auto">
          <a:xfrm>
            <a:off x="6515100" y="2755900"/>
            <a:ext cx="1752600" cy="1357313"/>
          </a:xfrm>
          <a:prstGeom prst="rect">
            <a:avLst/>
          </a:prstGeom>
          <a:noFill/>
          <a:ln w="9525">
            <a:noFill/>
            <a:miter lim="800000"/>
            <a:headEnd/>
            <a:tailEnd/>
          </a:ln>
        </p:spPr>
      </p:pic>
      <p:sp>
        <p:nvSpPr>
          <p:cNvPr id="9" name="Title 8"/>
          <p:cNvSpPr>
            <a:spLocks noGrp="1"/>
          </p:cNvSpPr>
          <p:nvPr>
            <p:ph type="title" idx="4294967295"/>
          </p:nvPr>
        </p:nvSpPr>
        <p:spPr>
          <a:xfrm>
            <a:off x="609600" y="0"/>
            <a:ext cx="8229600" cy="704850"/>
          </a:xfrm>
        </p:spPr>
        <p:txBody>
          <a:bodyPr anchor="ctr">
            <a:normAutofit/>
          </a:bodyPr>
          <a:lstStyle/>
          <a:p>
            <a:pPr eaLnBrk="1" hangingPunct="1"/>
            <a:r>
              <a:rPr lang="en-US" sz="2800" dirty="0"/>
              <a:t>The Future of Genomics in Medicine</a:t>
            </a:r>
            <a:endParaRPr lang="en-US" sz="4000" dirty="0"/>
          </a:p>
        </p:txBody>
      </p:sp>
      <p:cxnSp>
        <p:nvCxnSpPr>
          <p:cNvPr id="10" name="Straight Connector 9"/>
          <p:cNvCxnSpPr>
            <a:cxnSpLocks noChangeShapeType="1"/>
          </p:cNvCxnSpPr>
          <p:nvPr/>
        </p:nvCxnSpPr>
        <p:spPr bwMode="auto">
          <a:xfrm>
            <a:off x="1127125" y="787400"/>
            <a:ext cx="7239000"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2442</TotalTime>
  <Words>1644</Words>
  <Application>Microsoft Macintosh PowerPoint</Application>
  <PresentationFormat>On-screen Show (4:3)</PresentationFormat>
  <Paragraphs>258</Paragraphs>
  <Slides>38</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Whirlpool</vt:lpstr>
      <vt:lpstr>Bitmap Image</vt:lpstr>
      <vt:lpstr>Document</vt:lpstr>
      <vt:lpstr>Picture</vt:lpstr>
      <vt:lpstr>PowerPoint Presentation</vt:lpstr>
      <vt:lpstr>PowerPoint Presentation</vt:lpstr>
      <vt:lpstr>Cells and DNA</vt:lpstr>
      <vt:lpstr>PowerPoint Presentation</vt:lpstr>
      <vt:lpstr>Human Chromosomes</vt:lpstr>
      <vt:lpstr>Chromosomes and DNA</vt:lpstr>
      <vt:lpstr>Genome Annotation</vt:lpstr>
      <vt:lpstr>Genome annotation tools at IMTECH</vt:lpstr>
      <vt:lpstr>The Future of Genomics in Medicine</vt:lpstr>
      <vt:lpstr>PowerPoint Presentation</vt:lpstr>
      <vt:lpstr>PowerPoint Presentation</vt:lpstr>
      <vt:lpstr>Genome assembly and annotation done at IMTECH</vt:lpstr>
      <vt:lpstr>PowerPoint Presentation</vt:lpstr>
      <vt:lpstr>Drug Discovery and Design </vt:lpstr>
      <vt:lpstr>Drug Discovery and Design</vt:lpstr>
      <vt:lpstr>Techology is impacting this process</vt:lpstr>
      <vt:lpstr>Drug Design based on Bioinformatics Tools</vt:lpstr>
      <vt:lpstr>Important Points in Drug Design based on Bioinformatics Tools</vt:lpstr>
      <vt:lpstr>The amount of fund required depends on the success rate at the clinical trial stage</vt:lpstr>
      <vt:lpstr>An overview of the workflow of in silico drug designing process</vt:lpstr>
      <vt:lpstr>PowerPoint Presentation</vt:lpstr>
      <vt:lpstr>Examples of open source software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Vaccines against pathogens</vt:lpstr>
      <vt:lpstr>History of Immunization</vt:lpstr>
      <vt:lpstr>PowerPoint Presentation</vt:lpstr>
      <vt:lpstr>PowerPoint Presentation</vt:lpstr>
      <vt:lpstr>Multiple layers of the immune system</vt:lpstr>
      <vt:lpstr>PowerPoint Presentation</vt:lpstr>
      <vt:lpstr>Challenge in Vaccine Design</vt:lpstr>
      <vt:lpstr>PowerPoint Presentation</vt:lpstr>
      <vt:lpstr>Thanks</vt:lpstr>
    </vt:vector>
  </TitlesOfParts>
  <Company>aptech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Career Options Available</dc:title>
  <dc:creator>user</dc:creator>
  <cp:lastModifiedBy>Dr. G.P.S. Raghava</cp:lastModifiedBy>
  <cp:revision>122</cp:revision>
  <cp:lastPrinted>2001-06-01T12:43:34Z</cp:lastPrinted>
  <dcterms:created xsi:type="dcterms:W3CDTF">2000-09-25T09:42:16Z</dcterms:created>
  <dcterms:modified xsi:type="dcterms:W3CDTF">2014-11-14T19:36:10Z</dcterms:modified>
</cp:coreProperties>
</file>